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362" r:id="rId2"/>
    <p:sldId id="363" r:id="rId3"/>
    <p:sldId id="364" r:id="rId4"/>
    <p:sldId id="365" r:id="rId5"/>
    <p:sldId id="366" r:id="rId6"/>
    <p:sldId id="330" r:id="rId7"/>
    <p:sldId id="300" r:id="rId8"/>
    <p:sldId id="280" r:id="rId9"/>
    <p:sldId id="345" r:id="rId10"/>
    <p:sldId id="343" r:id="rId11"/>
    <p:sldId id="357" r:id="rId12"/>
    <p:sldId id="347" r:id="rId13"/>
    <p:sldId id="266" r:id="rId14"/>
    <p:sldId id="348" r:id="rId15"/>
    <p:sldId id="339" r:id="rId16"/>
    <p:sldId id="353" r:id="rId17"/>
    <p:sldId id="352" r:id="rId18"/>
    <p:sldId id="354" r:id="rId19"/>
    <p:sldId id="356" r:id="rId20"/>
    <p:sldId id="349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0"/>
    <p:restoredTop sz="94674"/>
  </p:normalViewPr>
  <p:slideViewPr>
    <p:cSldViewPr snapToGrid="0" snapToObjects="1">
      <p:cViewPr varScale="1">
        <p:scale>
          <a:sx n="112" d="100"/>
          <a:sy n="112" d="100"/>
        </p:scale>
        <p:origin x="48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53A31A-37AE-3346-ABD3-1D08A219C3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73C3A36-5485-254D-999A-86D18AC272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ED50BD-744B-BB4B-AA2F-DA7FED6E6D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214AD3-1E50-7945-AF93-7466D656FE26}" type="datetimeFigureOut">
              <a:rPr lang="en-US" smtClean="0"/>
              <a:t>1/20/22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92E45A-1B8F-6D44-A123-D8C1FB2B6A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068E58-2C09-B244-B438-583DEF003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ED573E-301A-C546-9ECF-015ACA0301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5310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B7A4D6-5569-984F-8EAA-573DD572A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749D852-850F-D747-8FF1-40C4486AA0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2AE976-50E7-314E-854E-D81AE7E4A7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214AD3-1E50-7945-AF93-7466D656FE26}" type="datetimeFigureOut">
              <a:rPr lang="en-US" smtClean="0"/>
              <a:t>1/20/22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F105B0-ACA3-1A4D-A14B-21443DB518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1AEFEB-290D-AF4A-AC40-76B4663982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ED573E-301A-C546-9ECF-015ACA0301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66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7A7A3B6-61F0-5840-B599-89F231EB6D2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AD608B7-BA45-A44E-80F3-8B75E73E84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71B3B8-0530-654E-BD7A-239920E8E7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214AD3-1E50-7945-AF93-7466D656FE26}" type="datetimeFigureOut">
              <a:rPr lang="en-US" smtClean="0"/>
              <a:t>1/20/22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E316B9-B14A-C342-A1B7-3B2BF69551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1FBD96-E1E5-8146-AA13-00D213BFAA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ED573E-301A-C546-9ECF-015ACA0301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909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A9ED91-81D8-8248-84FC-281665599A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7E64EB-3F31-0945-AA2C-2F35EC2596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2E13AC-5641-3842-B79B-8BF9FE821A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214AD3-1E50-7945-AF93-7466D656FE26}" type="datetimeFigureOut">
              <a:rPr lang="en-US" smtClean="0"/>
              <a:t>1/20/22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B18884-03A7-FA4E-AD96-853FADFCD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CE57A0-6963-EB43-8EF5-0DD9C08C51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ED573E-301A-C546-9ECF-015ACA0301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6460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0A1D04-C5E3-774A-A745-3495A3BFF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294CE3-6581-F447-A342-9A3518E8F9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46F87B-AD75-EE4E-956D-C667B31229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214AD3-1E50-7945-AF93-7466D656FE26}" type="datetimeFigureOut">
              <a:rPr lang="en-US" smtClean="0"/>
              <a:t>1/20/22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F8B00B-5D04-1149-8FAF-B3579C51F1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046294-D1D1-DE4E-9074-9FB1AA5B3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ED573E-301A-C546-9ECF-015ACA0301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3193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7C05CF-CA45-0F45-B11F-2F56EED92A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6CC5B9-E15F-E946-BD16-602B983ACE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96A45E-8A4E-0B42-9C05-2EAA6D6D8E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554BFC-8530-DD47-AD14-58DB16563D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214AD3-1E50-7945-AF93-7466D656FE26}" type="datetimeFigureOut">
              <a:rPr lang="en-US" smtClean="0"/>
              <a:t>1/20/22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0EF064-32F8-2F40-9AB0-A1029CEE47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35859D-59C5-614E-9BB9-26B52EFCE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ED573E-301A-C546-9ECF-015ACA0301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2478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EE7F06-0046-ED41-8556-3C9335EF76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3E4942-DFBE-F543-84CC-6ED4AAEAE5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F313EB-D086-514B-A04D-0BC98BB9DB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6A2E5E3-5885-0445-8BDD-E062AAB960B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61E4E38-4078-8845-AC22-F53FDB8A63F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BA4D22D-0F3D-3C47-B87B-4DFB7954AE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214AD3-1E50-7945-AF93-7466D656FE26}" type="datetimeFigureOut">
              <a:rPr lang="en-US" smtClean="0"/>
              <a:t>1/20/22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FF3E915-7FF2-1140-BF63-7BB0D84CF7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F92C405-44FE-F04E-A70D-5C27A5EF01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ED573E-301A-C546-9ECF-015ACA0301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5664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FCBBEB-A2EC-AE40-811D-20FB8DBA5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D60F640-625C-E642-AE6E-BDA6C0E4B0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214AD3-1E50-7945-AF93-7466D656FE26}" type="datetimeFigureOut">
              <a:rPr lang="en-US" smtClean="0"/>
              <a:t>1/20/22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37B927-AEEF-8F4A-B41E-7762CB79B2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122CFE-38F1-EB49-80D0-2E7CECEF2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ED573E-301A-C546-9ECF-015ACA0301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8365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51DDB57-52D5-2648-A022-39C743EB45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214AD3-1E50-7945-AF93-7466D656FE26}" type="datetimeFigureOut">
              <a:rPr lang="en-US" smtClean="0"/>
              <a:t>1/20/22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84B7165-F947-4B4F-A8DE-479A3A8416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39BD2E-99F5-8345-A8B6-4CC4E0F27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ED573E-301A-C546-9ECF-015ACA0301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2991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F20705-7068-3F43-911F-48C287A847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05F487-FCD0-A649-B1D7-532D4DA593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F73469-FFDD-534C-BDB5-8CF43761B3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927237-F4B0-9D42-B161-D1B6D3536C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214AD3-1E50-7945-AF93-7466D656FE26}" type="datetimeFigureOut">
              <a:rPr lang="en-US" smtClean="0"/>
              <a:t>1/20/22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8F3B42-B7E8-394A-B918-5CD81A8BB7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0CB63B-9AA7-7742-A87F-2845884EC8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ED573E-301A-C546-9ECF-015ACA0301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3525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B94FAF-05E0-7A44-BCE7-65E54B777A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16A031-C389-F544-BC97-EAFFBB9A6F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4E9680-E679-0843-AA8E-51F39D43E3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3541F4-3614-0F40-9841-C3B2F5B277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214AD3-1E50-7945-AF93-7466D656FE26}" type="datetimeFigureOut">
              <a:rPr lang="en-US" smtClean="0"/>
              <a:t>1/20/22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78FF51-0F62-8943-BAC7-9FE69901B0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71C148-E6DA-BA41-983A-B7BAAE76CD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ED573E-301A-C546-9ECF-015ACA0301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7601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33CD230-FBF3-8E41-AA6E-A452A97FDA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15A1AA-7240-C64A-BF69-9D39DE711A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EBAA04-EDD9-7342-B683-D2B2E1DFD0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14AD3-1E50-7945-AF93-7466D656FE26}" type="datetimeFigureOut">
              <a:rPr lang="en-US" smtClean="0"/>
              <a:t>1/20/22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A11B23-BFEA-D243-B15F-7D0182EBDE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ED1D1A-AD05-3440-8F63-3CF2A080DD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ED573E-301A-C546-9ECF-015ACA0301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1489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phet.colorado.edu/sims/html/build-an-atom/latest/build-an-atom_en.html" TargetMode="External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tiff"/><Relationship Id="rId7" Type="http://schemas.openxmlformats.org/officeDocument/2006/relationships/image" Target="../media/image100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7.jpeg"/><Relationship Id="rId10" Type="http://schemas.openxmlformats.org/officeDocument/2006/relationships/hyperlink" Target="https://en.wikipedia.org/wiki/Van_der_Waals_radius" TargetMode="External"/><Relationship Id="rId9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phet.colorado.edu/sims/html/build-an-atom/latest/build-an-atom_en.html" TargetMode="External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phet.colorado.edu/sims/html/build-an-atom/latest/build-an-atom_en.html" TargetMode="External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phet.colorado.edu/sims/html/build-an-atom/latest/build-an-atom_en.html" TargetMode="External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phet.colorado.edu/sims/html/build-an-atom/latest/build-an-atom_en.html" TargetMode="External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6.jpe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11" Type="http://schemas.openxmlformats.org/officeDocument/2006/relationships/image" Target="../media/image35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06EDF8-0A94-ED4C-8F5E-D639BCA6B8B4}"/>
              </a:ext>
            </a:extLst>
          </p:cNvPr>
          <p:cNvSpPr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r>
              <a:rPr lang="en-US" sz="2400" b="1" dirty="0"/>
              <a:t>Recap: Atomic structure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7B90618-BA04-E942-92B5-E5101DC306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" y="1488631"/>
            <a:ext cx="6725412" cy="388073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8F27B41-9A8E-8A41-880E-29E91C23701E}"/>
              </a:ext>
            </a:extLst>
          </p:cNvPr>
          <p:cNvSpPr/>
          <p:nvPr/>
        </p:nvSpPr>
        <p:spPr>
          <a:xfrm>
            <a:off x="0" y="596193"/>
            <a:ext cx="119359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You built some atoms using the </a:t>
            </a:r>
            <a:r>
              <a:rPr lang="en-US" sz="2400" dirty="0">
                <a:hlinkClick r:id="rId3"/>
              </a:rPr>
              <a:t>PhET atom simulator</a:t>
            </a:r>
            <a:r>
              <a:rPr lang="en-US" sz="2400" dirty="0"/>
              <a:t> and found …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780DEB-4A7F-1D46-B1F1-E543E7A8ABFB}"/>
              </a:ext>
            </a:extLst>
          </p:cNvPr>
          <p:cNvSpPr txBox="1"/>
          <p:nvPr/>
        </p:nvSpPr>
        <p:spPr>
          <a:xfrm>
            <a:off x="6999732" y="1192386"/>
            <a:ext cx="519226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1</a:t>
            </a:r>
            <a:r>
              <a:rPr lang="en-US" sz="2200" baseline="30000" dirty="0"/>
              <a:t>st</a:t>
            </a:r>
            <a:r>
              <a:rPr lang="en-US" sz="2200" dirty="0"/>
              <a:t> shell has a maximum of _ electrons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F4CC49-2C50-3D4F-BB47-3F6F7C306941}"/>
              </a:ext>
            </a:extLst>
          </p:cNvPr>
          <p:cNvSpPr txBox="1"/>
          <p:nvPr/>
        </p:nvSpPr>
        <p:spPr>
          <a:xfrm>
            <a:off x="274320" y="6305694"/>
            <a:ext cx="776097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/>
              <a:t>*an</a:t>
            </a:r>
            <a:r>
              <a:rPr lang="en-US" sz="2200" b="1" dirty="0"/>
              <a:t> isotope</a:t>
            </a:r>
            <a:r>
              <a:rPr lang="en-US" sz="2200" dirty="0"/>
              <a:t> is an atom with a certain number of neutrons. </a:t>
            </a:r>
          </a:p>
        </p:txBody>
      </p:sp>
    </p:spTree>
    <p:extLst>
      <p:ext uri="{BB962C8B-B14F-4D97-AF65-F5344CB8AC3E}">
        <p14:creationId xmlns:p14="http://schemas.microsoft.com/office/powerpoint/2010/main" val="22564121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F9CED1EE-1C7E-3345-B877-F1A447C953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9903"/>
          <a:stretch/>
        </p:blipFill>
        <p:spPr>
          <a:xfrm>
            <a:off x="0" y="2233315"/>
            <a:ext cx="4309110" cy="1702345"/>
          </a:xfrm>
          <a:prstGeom prst="rect">
            <a:avLst/>
          </a:prstGeom>
        </p:spPr>
      </p:pic>
      <p:pic>
        <p:nvPicPr>
          <p:cNvPr id="17" name="Picture 4">
            <a:extLst>
              <a:ext uri="{FF2B5EF4-FFF2-40B4-BE49-F238E27FC236}">
                <a16:creationId xmlns:a16="http://schemas.microsoft.com/office/drawing/2014/main" id="{6C69669A-8D04-A642-AFA1-042CC9C677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724"/>
          <a:stretch/>
        </p:blipFill>
        <p:spPr bwMode="auto">
          <a:xfrm>
            <a:off x="4545301" y="1098447"/>
            <a:ext cx="7497577" cy="3839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AFF43DE-1AE1-FE43-92F9-96932B47D43F}"/>
              </a:ext>
            </a:extLst>
          </p:cNvPr>
          <p:cNvCxnSpPr>
            <a:cxnSpLocks/>
          </p:cNvCxnSpPr>
          <p:nvPr/>
        </p:nvCxnSpPr>
        <p:spPr>
          <a:xfrm flipV="1">
            <a:off x="4309110" y="1508760"/>
            <a:ext cx="582930" cy="107442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9EE26C9-20C1-404C-8542-7AA6D191963F}"/>
              </a:ext>
            </a:extLst>
          </p:cNvPr>
          <p:cNvCxnSpPr>
            <a:cxnSpLocks/>
          </p:cNvCxnSpPr>
          <p:nvPr/>
        </p:nvCxnSpPr>
        <p:spPr>
          <a:xfrm flipV="1">
            <a:off x="4328131" y="2233315"/>
            <a:ext cx="449609" cy="673715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DAB2738-DE20-F741-A8A3-0FAB8C2803FE}"/>
              </a:ext>
            </a:extLst>
          </p:cNvPr>
          <p:cNvCxnSpPr>
            <a:cxnSpLocks/>
          </p:cNvCxnSpPr>
          <p:nvPr/>
        </p:nvCxnSpPr>
        <p:spPr>
          <a:xfrm flipV="1">
            <a:off x="4309110" y="2922562"/>
            <a:ext cx="487651" cy="321326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3C60D1C-2E41-154E-BD79-9C3C104C01A1}"/>
              </a:ext>
            </a:extLst>
          </p:cNvPr>
          <p:cNvCxnSpPr>
            <a:cxnSpLocks/>
          </p:cNvCxnSpPr>
          <p:nvPr/>
        </p:nvCxnSpPr>
        <p:spPr>
          <a:xfrm>
            <a:off x="4282454" y="3550921"/>
            <a:ext cx="514307" cy="80664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7704757-A197-DA41-B0CD-681CC5F56E1C}"/>
              </a:ext>
            </a:extLst>
          </p:cNvPr>
          <p:cNvCxnSpPr>
            <a:cxnSpLocks/>
          </p:cNvCxnSpPr>
          <p:nvPr/>
        </p:nvCxnSpPr>
        <p:spPr>
          <a:xfrm>
            <a:off x="4282454" y="3775979"/>
            <a:ext cx="495286" cy="578851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itle 1">
            <a:extLst>
              <a:ext uri="{FF2B5EF4-FFF2-40B4-BE49-F238E27FC236}">
                <a16:creationId xmlns:a16="http://schemas.microsoft.com/office/drawing/2014/main" id="{75645C86-2359-AD48-8D46-40410DF88902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93765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latin typeface="+mn-lt"/>
              </a:rPr>
              <a:t>The size of atoms: Trends across the Periodic Table</a:t>
            </a:r>
          </a:p>
        </p:txBody>
      </p:sp>
      <p:sp>
        <p:nvSpPr>
          <p:cNvPr id="26" name="Left Arrow 25">
            <a:extLst>
              <a:ext uri="{FF2B5EF4-FFF2-40B4-BE49-F238E27FC236}">
                <a16:creationId xmlns:a16="http://schemas.microsoft.com/office/drawing/2014/main" id="{B0F182C3-F6D6-A54E-B880-E39D3A39B502}"/>
              </a:ext>
            </a:extLst>
          </p:cNvPr>
          <p:cNvSpPr/>
          <p:nvPr/>
        </p:nvSpPr>
        <p:spPr>
          <a:xfrm rot="16200000">
            <a:off x="6790755" y="5244666"/>
            <a:ext cx="891540" cy="4572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D818508-2EC8-7148-AE92-6269F2477D1F}"/>
              </a:ext>
            </a:extLst>
          </p:cNvPr>
          <p:cNvSpPr txBox="1"/>
          <p:nvPr/>
        </p:nvSpPr>
        <p:spPr>
          <a:xfrm>
            <a:off x="7516850" y="5115449"/>
            <a:ext cx="42789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</a:t>
            </a:r>
            <a:r>
              <a:rPr lang="en-US" b="1" dirty="0"/>
              <a:t>up-down</a:t>
            </a:r>
            <a:r>
              <a:rPr lang="en-US" dirty="0"/>
              <a:t> trend is due to electrons occupying bigger shells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74680EE-E9FA-ED49-825E-744BB533C244}"/>
              </a:ext>
            </a:extLst>
          </p:cNvPr>
          <p:cNvSpPr txBox="1"/>
          <p:nvPr/>
        </p:nvSpPr>
        <p:spPr>
          <a:xfrm>
            <a:off x="6096000" y="1008711"/>
            <a:ext cx="42789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Atoms are bigger as you go </a:t>
            </a:r>
            <a:r>
              <a:rPr lang="en-US" b="1" dirty="0"/>
              <a:t>down</a:t>
            </a:r>
            <a:r>
              <a:rPr lang="en-US" dirty="0"/>
              <a:t> and to the </a:t>
            </a:r>
            <a:r>
              <a:rPr lang="en-US" b="1" dirty="0"/>
              <a:t>left</a:t>
            </a:r>
            <a:r>
              <a:rPr lang="en-US" dirty="0"/>
              <a:t> in the periodic table (mostly).</a:t>
            </a:r>
          </a:p>
        </p:txBody>
      </p:sp>
    </p:spTree>
    <p:extLst>
      <p:ext uri="{BB962C8B-B14F-4D97-AF65-F5344CB8AC3E}">
        <p14:creationId xmlns:p14="http://schemas.microsoft.com/office/powerpoint/2010/main" val="10416460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F9CED1EE-1C7E-3345-B877-F1A447C953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9903"/>
          <a:stretch/>
        </p:blipFill>
        <p:spPr>
          <a:xfrm>
            <a:off x="0" y="2233315"/>
            <a:ext cx="4309110" cy="1702345"/>
          </a:xfrm>
          <a:prstGeom prst="rect">
            <a:avLst/>
          </a:prstGeom>
        </p:spPr>
      </p:pic>
      <p:pic>
        <p:nvPicPr>
          <p:cNvPr id="17" name="Picture 4">
            <a:extLst>
              <a:ext uri="{FF2B5EF4-FFF2-40B4-BE49-F238E27FC236}">
                <a16:creationId xmlns:a16="http://schemas.microsoft.com/office/drawing/2014/main" id="{6C69669A-8D04-A642-AFA1-042CC9C677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724"/>
          <a:stretch/>
        </p:blipFill>
        <p:spPr bwMode="auto">
          <a:xfrm>
            <a:off x="4545301" y="1098447"/>
            <a:ext cx="7497577" cy="3839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AFF43DE-1AE1-FE43-92F9-96932B47D43F}"/>
              </a:ext>
            </a:extLst>
          </p:cNvPr>
          <p:cNvCxnSpPr>
            <a:cxnSpLocks/>
          </p:cNvCxnSpPr>
          <p:nvPr/>
        </p:nvCxnSpPr>
        <p:spPr>
          <a:xfrm flipV="1">
            <a:off x="4309110" y="1508760"/>
            <a:ext cx="582930" cy="107442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9EE26C9-20C1-404C-8542-7AA6D191963F}"/>
              </a:ext>
            </a:extLst>
          </p:cNvPr>
          <p:cNvCxnSpPr>
            <a:cxnSpLocks/>
          </p:cNvCxnSpPr>
          <p:nvPr/>
        </p:nvCxnSpPr>
        <p:spPr>
          <a:xfrm flipV="1">
            <a:off x="4328131" y="2233315"/>
            <a:ext cx="449609" cy="673715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DAB2738-DE20-F741-A8A3-0FAB8C2803FE}"/>
              </a:ext>
            </a:extLst>
          </p:cNvPr>
          <p:cNvCxnSpPr>
            <a:cxnSpLocks/>
          </p:cNvCxnSpPr>
          <p:nvPr/>
        </p:nvCxnSpPr>
        <p:spPr>
          <a:xfrm flipV="1">
            <a:off x="4309110" y="2922562"/>
            <a:ext cx="487651" cy="321326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3C60D1C-2E41-154E-BD79-9C3C104C01A1}"/>
              </a:ext>
            </a:extLst>
          </p:cNvPr>
          <p:cNvCxnSpPr>
            <a:cxnSpLocks/>
          </p:cNvCxnSpPr>
          <p:nvPr/>
        </p:nvCxnSpPr>
        <p:spPr>
          <a:xfrm>
            <a:off x="4282454" y="3550921"/>
            <a:ext cx="514307" cy="80664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7704757-A197-DA41-B0CD-681CC5F56E1C}"/>
              </a:ext>
            </a:extLst>
          </p:cNvPr>
          <p:cNvCxnSpPr>
            <a:cxnSpLocks/>
          </p:cNvCxnSpPr>
          <p:nvPr/>
        </p:nvCxnSpPr>
        <p:spPr>
          <a:xfrm>
            <a:off x="4282454" y="3775979"/>
            <a:ext cx="495286" cy="578851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itle 1">
            <a:extLst>
              <a:ext uri="{FF2B5EF4-FFF2-40B4-BE49-F238E27FC236}">
                <a16:creationId xmlns:a16="http://schemas.microsoft.com/office/drawing/2014/main" id="{75645C86-2359-AD48-8D46-40410DF88902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93765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latin typeface="+mn-lt"/>
              </a:rPr>
              <a:t>The size of atoms: Trends across the Periodic Table</a:t>
            </a:r>
          </a:p>
        </p:txBody>
      </p:sp>
      <p:sp>
        <p:nvSpPr>
          <p:cNvPr id="26" name="Left Arrow 25">
            <a:extLst>
              <a:ext uri="{FF2B5EF4-FFF2-40B4-BE49-F238E27FC236}">
                <a16:creationId xmlns:a16="http://schemas.microsoft.com/office/drawing/2014/main" id="{B0F182C3-F6D6-A54E-B880-E39D3A39B502}"/>
              </a:ext>
            </a:extLst>
          </p:cNvPr>
          <p:cNvSpPr/>
          <p:nvPr/>
        </p:nvSpPr>
        <p:spPr>
          <a:xfrm rot="10800000">
            <a:off x="6790755" y="5244666"/>
            <a:ext cx="891540" cy="4572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D818508-2EC8-7148-AE92-6269F2477D1F}"/>
              </a:ext>
            </a:extLst>
          </p:cNvPr>
          <p:cNvSpPr txBox="1"/>
          <p:nvPr/>
        </p:nvSpPr>
        <p:spPr>
          <a:xfrm>
            <a:off x="7699730" y="5115449"/>
            <a:ext cx="42789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do you suppose is responsible for the </a:t>
            </a:r>
            <a:r>
              <a:rPr lang="en-US" b="1" dirty="0"/>
              <a:t>right-left </a:t>
            </a:r>
            <a:r>
              <a:rPr lang="en-US" dirty="0"/>
              <a:t>trend?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74680EE-E9FA-ED49-825E-744BB533C244}"/>
              </a:ext>
            </a:extLst>
          </p:cNvPr>
          <p:cNvSpPr txBox="1"/>
          <p:nvPr/>
        </p:nvSpPr>
        <p:spPr>
          <a:xfrm>
            <a:off x="6096000" y="1008711"/>
            <a:ext cx="42789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Atoms are bigger as you go </a:t>
            </a:r>
            <a:r>
              <a:rPr lang="en-US" b="1" dirty="0"/>
              <a:t>down</a:t>
            </a:r>
            <a:r>
              <a:rPr lang="en-US" dirty="0"/>
              <a:t> and to the </a:t>
            </a:r>
            <a:r>
              <a:rPr lang="en-US" b="1" dirty="0"/>
              <a:t>left</a:t>
            </a:r>
            <a:r>
              <a:rPr lang="en-US" dirty="0"/>
              <a:t> in the periodic table (mostly).</a:t>
            </a:r>
          </a:p>
        </p:txBody>
      </p:sp>
    </p:spTree>
    <p:extLst>
      <p:ext uri="{BB962C8B-B14F-4D97-AF65-F5344CB8AC3E}">
        <p14:creationId xmlns:p14="http://schemas.microsoft.com/office/powerpoint/2010/main" val="2025404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34700"/>
          </a:xfrm>
          <a:solidFill>
            <a:schemeClr val="accent2"/>
          </a:solidFill>
        </p:spPr>
        <p:txBody>
          <a:bodyPr>
            <a:noAutofit/>
          </a:bodyPr>
          <a:lstStyle/>
          <a:p>
            <a:r>
              <a:rPr lang="en-US" sz="2400" b="1" dirty="0">
                <a:latin typeface="+mn-lt"/>
              </a:rPr>
              <a:t>The size of atoms: how do we know how big atoms are?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4309F3D-196F-2C47-B7F6-9910ED7F0814}"/>
              </a:ext>
            </a:extLst>
          </p:cNvPr>
          <p:cNvSpPr txBox="1"/>
          <p:nvPr/>
        </p:nvSpPr>
        <p:spPr>
          <a:xfrm>
            <a:off x="157980" y="2417712"/>
            <a:ext cx="3351465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If we measure the </a:t>
            </a:r>
            <a:r>
              <a:rPr lang="en-US" sz="2400" b="1" dirty="0"/>
              <a:t>size</a:t>
            </a:r>
            <a:r>
              <a:rPr lang="en-US" sz="2400" dirty="0"/>
              <a:t> of a sample, and then estimate </a:t>
            </a:r>
            <a:r>
              <a:rPr lang="en-US" sz="2400" b="1" dirty="0"/>
              <a:t>number of atoms</a:t>
            </a:r>
            <a:r>
              <a:rPr lang="en-US" sz="2400" dirty="0"/>
              <a:t> across, we can use that to back out the size of a single atom!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6F4EAF3-810A-C14F-B929-4A900AB2B37E}"/>
              </a:ext>
            </a:extLst>
          </p:cNvPr>
          <p:cNvSpPr txBox="1"/>
          <p:nvPr/>
        </p:nvSpPr>
        <p:spPr>
          <a:xfrm>
            <a:off x="4816670" y="5292436"/>
            <a:ext cx="23529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Polonium (Po)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078246-73F9-DC45-A88C-482CDCE618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1798" y="2075496"/>
            <a:ext cx="4242606" cy="2992757"/>
          </a:xfrm>
          <a:prstGeom prst="rect">
            <a:avLst/>
          </a:prstGeom>
        </p:spPr>
      </p:pic>
      <p:pic>
        <p:nvPicPr>
          <p:cNvPr id="8200" name="Picture 8" descr="Russell Kightley Scientific Pictures | Metalloid: Polonium, Po (Rights Managed)">
            <a:extLst>
              <a:ext uri="{FF2B5EF4-FFF2-40B4-BE49-F238E27FC236}">
                <a16:creationId xmlns:a16="http://schemas.microsoft.com/office/drawing/2014/main" id="{20D5FF4F-BF2C-A044-A1F1-1D64C5F14E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2010" y="1762125"/>
            <a:ext cx="3333750" cy="333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rc 5">
            <a:extLst>
              <a:ext uri="{FF2B5EF4-FFF2-40B4-BE49-F238E27FC236}">
                <a16:creationId xmlns:a16="http://schemas.microsoft.com/office/drawing/2014/main" id="{E74FC468-C13C-1C48-8522-EDB1333119FB}"/>
              </a:ext>
            </a:extLst>
          </p:cNvPr>
          <p:cNvSpPr/>
          <p:nvPr/>
        </p:nvSpPr>
        <p:spPr>
          <a:xfrm>
            <a:off x="6747943" y="497236"/>
            <a:ext cx="3680460" cy="3571844"/>
          </a:xfrm>
          <a:prstGeom prst="arc">
            <a:avLst>
              <a:gd name="adj1" fmla="val 10915317"/>
              <a:gd name="adj2" fmla="val 2058518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94C9D99-7E86-4F49-897C-8D89F9F2D006}"/>
              </a:ext>
            </a:extLst>
          </p:cNvPr>
          <p:cNvSpPr/>
          <p:nvPr/>
        </p:nvSpPr>
        <p:spPr>
          <a:xfrm>
            <a:off x="6629400" y="2283158"/>
            <a:ext cx="118543" cy="134554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4346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65A1156-88AB-014F-B90C-689B74CEFE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840" r="34104" b="26375"/>
          <a:stretch/>
        </p:blipFill>
        <p:spPr>
          <a:xfrm>
            <a:off x="4535632" y="367758"/>
            <a:ext cx="6673932" cy="6122484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9CB0AF24-0C04-FE4B-A903-DD0ADE2E893C}"/>
              </a:ext>
            </a:extLst>
          </p:cNvPr>
          <p:cNvGrpSpPr/>
          <p:nvPr/>
        </p:nvGrpSpPr>
        <p:grpSpPr>
          <a:xfrm>
            <a:off x="3666879" y="896833"/>
            <a:ext cx="3130163" cy="1492037"/>
            <a:chOff x="6004269" y="1269954"/>
            <a:chExt cx="3130163" cy="1492037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2702BEED-1DF2-AF45-ACAB-9BBC0CC3A6ED}"/>
                </a:ext>
              </a:extLst>
            </p:cNvPr>
            <p:cNvCxnSpPr>
              <a:cxnSpLocks/>
            </p:cNvCxnSpPr>
            <p:nvPr/>
          </p:nvCxnSpPr>
          <p:spPr>
            <a:xfrm>
              <a:off x="7999680" y="1648611"/>
              <a:ext cx="1134752" cy="421925"/>
            </a:xfrm>
            <a:prstGeom prst="straightConnector1">
              <a:avLst/>
            </a:prstGeom>
            <a:ln w="635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18F06216-41A1-1F44-8372-26FB4EB61E0D}"/>
                </a:ext>
              </a:extLst>
            </p:cNvPr>
            <p:cNvCxnSpPr>
              <a:cxnSpLocks/>
              <a:stCxn id="10" idx="2"/>
            </p:cNvCxnSpPr>
            <p:nvPr/>
          </p:nvCxnSpPr>
          <p:spPr>
            <a:xfrm>
              <a:off x="7180729" y="1731619"/>
              <a:ext cx="551621" cy="1030372"/>
            </a:xfrm>
            <a:prstGeom prst="straightConnector1">
              <a:avLst/>
            </a:prstGeom>
            <a:ln w="635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4D26D34-DF85-2C42-917C-64581E3BFD80}"/>
                </a:ext>
              </a:extLst>
            </p:cNvPr>
            <p:cNvSpPr txBox="1"/>
            <p:nvPr/>
          </p:nvSpPr>
          <p:spPr>
            <a:xfrm>
              <a:off x="6004269" y="1269954"/>
              <a:ext cx="23529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Silver (Ag) atoms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44309F3D-196F-2C47-B7F6-9910ED7F0814}"/>
              </a:ext>
            </a:extLst>
          </p:cNvPr>
          <p:cNvSpPr txBox="1"/>
          <p:nvPr/>
        </p:nvSpPr>
        <p:spPr>
          <a:xfrm>
            <a:off x="92170" y="1820163"/>
            <a:ext cx="436492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A scanning electron microscope (</a:t>
            </a:r>
            <a:r>
              <a:rPr lang="en-US" sz="2400" b="1" dirty="0"/>
              <a:t>SEM</a:t>
            </a:r>
            <a:r>
              <a:rPr lang="en-US" sz="2400" dirty="0"/>
              <a:t>) allows us to </a:t>
            </a:r>
            <a:r>
              <a:rPr lang="en-US" sz="2400" dirty="0">
                <a:latin typeface="+mn-lt"/>
              </a:rPr>
              <a:t>“see” individual atoms</a:t>
            </a:r>
            <a:endParaRPr lang="en-US" sz="24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5779F41-3B2D-6D42-AA4B-DAA9E87BA12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347"/>
          <a:stretch/>
        </p:blipFill>
        <p:spPr>
          <a:xfrm>
            <a:off x="231537" y="3239549"/>
            <a:ext cx="3435342" cy="2531414"/>
          </a:xfrm>
          <a:prstGeom prst="rect">
            <a:avLst/>
          </a:prstGeom>
          <a:ln w="101600">
            <a:noFill/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712EAD2-4825-0B48-80A3-2F987BB84752}"/>
              </a:ext>
            </a:extLst>
          </p:cNvPr>
          <p:cNvSpPr txBox="1"/>
          <p:nvPr/>
        </p:nvSpPr>
        <p:spPr>
          <a:xfrm>
            <a:off x="170708" y="5758932"/>
            <a:ext cx="436492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SEM in the basement of Thompson/</a:t>
            </a:r>
            <a:r>
              <a:rPr lang="en-US" sz="2400" dirty="0" err="1"/>
              <a:t>Harned</a:t>
            </a:r>
            <a:endParaRPr lang="en-US" sz="2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34700"/>
          </a:xfrm>
          <a:solidFill>
            <a:schemeClr val="accent2"/>
          </a:solidFill>
        </p:spPr>
        <p:txBody>
          <a:bodyPr>
            <a:noAutofit/>
          </a:bodyPr>
          <a:lstStyle/>
          <a:p>
            <a:r>
              <a:rPr lang="en-US" sz="2400" b="1" dirty="0">
                <a:latin typeface="+mn-lt"/>
              </a:rPr>
              <a:t>The size of atoms: how do we know how big atoms are?</a:t>
            </a:r>
          </a:p>
        </p:txBody>
      </p:sp>
    </p:spTree>
    <p:extLst>
      <p:ext uri="{BB962C8B-B14F-4D97-AF65-F5344CB8AC3E}">
        <p14:creationId xmlns:p14="http://schemas.microsoft.com/office/powerpoint/2010/main" val="37981799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546410"/>
          </a:xfrm>
          <a:solidFill>
            <a:schemeClr val="accent2"/>
          </a:solidFill>
        </p:spPr>
        <p:txBody>
          <a:bodyPr>
            <a:noAutofit/>
          </a:bodyPr>
          <a:lstStyle/>
          <a:p>
            <a:r>
              <a:rPr lang="en-US" sz="2400" b="1" dirty="0">
                <a:latin typeface="+mn-lt"/>
              </a:rPr>
              <a:t>Atomic size conversions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AF2263C9-B08C-7144-BE00-98850BB616FC}"/>
              </a:ext>
            </a:extLst>
          </p:cNvPr>
          <p:cNvGrpSpPr>
            <a:grpSpLocks noChangeAspect="1"/>
          </p:cNvGrpSpPr>
          <p:nvPr/>
        </p:nvGrpSpPr>
        <p:grpSpPr>
          <a:xfrm>
            <a:off x="7362745" y="1161764"/>
            <a:ext cx="3152855" cy="4212152"/>
            <a:chOff x="4306993" y="2346816"/>
            <a:chExt cx="3152855" cy="4212152"/>
          </a:xfrm>
        </p:grpSpPr>
        <p:pic>
          <p:nvPicPr>
            <p:cNvPr id="32" name="Picture 2">
              <a:extLst>
                <a:ext uri="{FF2B5EF4-FFF2-40B4-BE49-F238E27FC236}">
                  <a16:creationId xmlns:a16="http://schemas.microsoft.com/office/drawing/2014/main" id="{D8C6BE9D-EDEE-2C46-8633-748E3BFB83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7773" y="2875546"/>
              <a:ext cx="2361824" cy="36834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F4D628A9-8F38-DB48-8E1B-D98DD03D51EC}"/>
                </a:ext>
              </a:extLst>
            </p:cNvPr>
            <p:cNvGrpSpPr/>
            <p:nvPr/>
          </p:nvGrpSpPr>
          <p:grpSpPr>
            <a:xfrm>
              <a:off x="4306993" y="2346816"/>
              <a:ext cx="2632604" cy="383118"/>
              <a:chOff x="3631779" y="3518893"/>
              <a:chExt cx="2632604" cy="38311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2F18DF61-2BF9-AE43-B2A1-3F2DEFA08A88}"/>
                      </a:ext>
                    </a:extLst>
                  </p:cNvPr>
                  <p:cNvSpPr txBox="1"/>
                  <p:nvPr/>
                </p:nvSpPr>
                <p:spPr>
                  <a:xfrm>
                    <a:off x="4582586" y="3518893"/>
                    <a:ext cx="1101024" cy="38311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b="1" dirty="0"/>
                      <a:t>10 </a:t>
                    </a:r>
                    <a14:m>
                      <m:oMath xmlns:m="http://schemas.openxmlformats.org/officeDocument/2006/math"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 Å</m:t>
                        </m:r>
                      </m:oMath>
                    </a14:m>
                    <a:endParaRPr lang="en-US" b="1" dirty="0"/>
                  </a:p>
                </p:txBody>
              </p:sp>
            </mc:Choice>
            <mc:Fallback xmlns=""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2F18DF61-2BF9-AE43-B2A1-3F2DEFA08A8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582586" y="3518893"/>
                    <a:ext cx="1101024" cy="383118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4545" t="-3226" b="-2580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D099E1C7-4BF5-9949-B0B4-725A2020A18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31779" y="3902011"/>
                <a:ext cx="2632604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9D3DFE13-5660-134E-A6EC-1598E7C55C21}"/>
                </a:ext>
              </a:extLst>
            </p:cNvPr>
            <p:cNvGrpSpPr/>
            <p:nvPr/>
          </p:nvGrpSpPr>
          <p:grpSpPr>
            <a:xfrm>
              <a:off x="5834902" y="2830099"/>
              <a:ext cx="1624946" cy="383118"/>
              <a:chOff x="3032198" y="2757246"/>
              <a:chExt cx="1624946" cy="38311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BC7E0B3E-C789-AC44-9C80-856FDEDDC0B6}"/>
                      </a:ext>
                    </a:extLst>
                  </p:cNvPr>
                  <p:cNvSpPr txBox="1"/>
                  <p:nvPr/>
                </p:nvSpPr>
                <p:spPr>
                  <a:xfrm>
                    <a:off x="3556120" y="2757246"/>
                    <a:ext cx="1101024" cy="38311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b="1" dirty="0"/>
                      <a:t>1 </a:t>
                    </a:r>
                    <a14:m>
                      <m:oMath xmlns:m="http://schemas.openxmlformats.org/officeDocument/2006/math"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 Å</m:t>
                        </m:r>
                      </m:oMath>
                    </a14:m>
                    <a:endParaRPr lang="en-US" b="1" dirty="0"/>
                  </a:p>
                </p:txBody>
              </p:sp>
            </mc:Choice>
            <mc:Fallback xmlns=""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BC7E0B3E-C789-AC44-9C80-856FDEDDC0B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556120" y="2757246"/>
                    <a:ext cx="1101024" cy="383118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4545" t="-3226" b="-2580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6" name="Straight Arrow Connector 35">
                <a:extLst>
                  <a:ext uri="{FF2B5EF4-FFF2-40B4-BE49-F238E27FC236}">
                    <a16:creationId xmlns:a16="http://schemas.microsoft.com/office/drawing/2014/main" id="{ABC379C3-C93D-394B-B4BB-D5062FD65AC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32198" y="2912183"/>
                <a:ext cx="387768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967F6FC4-5CB5-AC49-B9E0-EA56097F53C3}"/>
              </a:ext>
            </a:extLst>
          </p:cNvPr>
          <p:cNvGrpSpPr/>
          <p:nvPr/>
        </p:nvGrpSpPr>
        <p:grpSpPr>
          <a:xfrm>
            <a:off x="180462" y="728322"/>
            <a:ext cx="7317618" cy="6068201"/>
            <a:chOff x="1243452" y="979782"/>
            <a:chExt cx="7317618" cy="6068201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E45F55A9-B7BA-5D45-96E1-BE44C61A5674}"/>
                </a:ext>
              </a:extLst>
            </p:cNvPr>
            <p:cNvGrpSpPr/>
            <p:nvPr/>
          </p:nvGrpSpPr>
          <p:grpSpPr>
            <a:xfrm>
              <a:off x="1243452" y="979782"/>
              <a:ext cx="7317618" cy="6068201"/>
              <a:chOff x="5505576" y="652569"/>
              <a:chExt cx="7317618" cy="6068201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23E985BB-3D55-BA48-8436-5DE763CB77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505576" y="652569"/>
                <a:ext cx="3775166" cy="3064785"/>
              </a:xfrm>
              <a:prstGeom prst="rect">
                <a:avLst/>
              </a:prstGeom>
            </p:spPr>
          </p:pic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4" name="TextBox 3">
                    <a:extLst>
                      <a:ext uri="{FF2B5EF4-FFF2-40B4-BE49-F238E27FC236}">
                        <a16:creationId xmlns:a16="http://schemas.microsoft.com/office/drawing/2014/main" id="{0C8A9539-1067-F94B-ABEA-3D51711F3536}"/>
                      </a:ext>
                    </a:extLst>
                  </p:cNvPr>
                  <p:cNvSpPr txBox="1"/>
                  <p:nvPr/>
                </p:nvSpPr>
                <p:spPr>
                  <a:xfrm>
                    <a:off x="5505576" y="3998550"/>
                    <a:ext cx="7317618" cy="2722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dirty="0"/>
                      <a:t>Conversions we need: </a:t>
                    </a:r>
                  </a:p>
                  <a:p>
                    <a:pPr marL="342900" indent="-342900">
                      <a:buFont typeface="+mj-lt"/>
                      <a:buAutoNum type="arabicPeriod"/>
                    </a:pPr>
                    <a:r>
                      <a:rPr lang="en-US" dirty="0"/>
                      <a:t>Divide by 100 (to put in </a:t>
                    </a:r>
                    <a:r>
                      <a:rPr lang="en-US" b="1" dirty="0" err="1"/>
                      <a:t>Ångstroms</a:t>
                    </a:r>
                    <a:r>
                      <a:rPr lang="en-US" dirty="0"/>
                      <a:t>)</a:t>
                    </a:r>
                  </a:p>
                  <a:p>
                    <a:pPr marL="342900" indent="-342900">
                      <a:buFont typeface="+mj-lt"/>
                      <a:buAutoNum type="arabicPeriod"/>
                    </a:pPr>
                    <a:r>
                      <a:rPr lang="en-US" dirty="0"/>
                      <a:t>Multiply by 2 (to get diameter)</a:t>
                    </a:r>
                  </a:p>
                  <a:p>
                    <a:pPr marL="342900" indent="-342900">
                      <a:buFont typeface="+mj-lt"/>
                      <a:buAutoNum type="arabicPeriod"/>
                    </a:pPr>
                    <a:endParaRPr lang="en-US" dirty="0"/>
                  </a:p>
                  <a:p>
                    <a:r>
                      <a:rPr lang="en-US" dirty="0"/>
                      <a:t>For </a:t>
                    </a:r>
                    <a:r>
                      <a:rPr lang="en-US" b="1" dirty="0"/>
                      <a:t>Helium</a:t>
                    </a:r>
                    <a:r>
                      <a:rPr lang="en-US" dirty="0"/>
                      <a:t>:</a:t>
                    </a:r>
                    <a:endParaRPr lang="en-US" b="1" dirty="0"/>
                  </a:p>
                  <a:p>
                    <a:pPr marL="342900" indent="-342900">
                      <a:buFont typeface="+mj-lt"/>
                      <a:buAutoNum type="arabicPeriod"/>
                    </a:pPr>
                    <a:r>
                      <a:rPr lang="en-US" b="1" dirty="0"/>
                      <a:t> </a:t>
                    </a:r>
                    <a14:m>
                      <m:oMath xmlns:m="http://schemas.openxmlformats.org/officeDocument/2006/math">
                        <m:f>
                          <m:f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1" i="0" smtClean="0">
                                <a:latin typeface="Cambria Math" panose="02040503050406030204" pitchFamily="18" charset="0"/>
                              </a:rPr>
                              <m:t>𝟏𝟒𝟎</m:t>
                            </m:r>
                          </m:num>
                          <m:den>
                            <m:r>
                              <a:rPr lang="en-US" b="1" i="0" smtClean="0">
                                <a:latin typeface="Cambria Math" panose="02040503050406030204" pitchFamily="18" charset="0"/>
                              </a:rPr>
                              <m:t>𝟏𝟎𝟎</m:t>
                            </m:r>
                          </m:den>
                        </m:f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𝟒</m:t>
                        </m:r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 Å</m:t>
                        </m:r>
                      </m:oMath>
                    </a14:m>
                    <a:endParaRPr lang="en-US" dirty="0"/>
                  </a:p>
                  <a:p>
                    <a:pPr marL="342900" indent="-342900">
                      <a:buFont typeface="+mj-lt"/>
                      <a:buAutoNum type="arabicPeriod"/>
                    </a:pPr>
                    <a14:m>
                      <m:oMath xmlns:m="http://schemas.openxmlformats.org/officeDocument/2006/math">
                        <m:r>
                          <a:rPr lang="en-US" b="1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b="1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b="1">
                            <a:latin typeface="Cambria Math" panose="02040503050406030204" pitchFamily="18" charset="0"/>
                          </a:rPr>
                          <m:t>𝟒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 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𝟖</m:t>
                        </m:r>
                        <m:r>
                          <a:rPr lang="en-US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b="1">
                            <a:latin typeface="Cambria Math" panose="02040503050406030204" pitchFamily="18" charset="0"/>
                          </a:rPr>
                          <m:t>Å</m:t>
                        </m:r>
                      </m:oMath>
                    </a14:m>
                    <a:r>
                      <a:rPr lang="en-US" dirty="0"/>
                      <a:t> diameter</a:t>
                    </a:r>
                  </a:p>
                  <a:p>
                    <a:pPr marL="342900" indent="-342900">
                      <a:buFont typeface="+mj-lt"/>
                      <a:buAutoNum type="arabicPeriod"/>
                    </a:pPr>
                    <a:endParaRPr lang="en-US" dirty="0"/>
                  </a:p>
                  <a:p>
                    <a:r>
                      <a:rPr lang="en-US" dirty="0"/>
                      <a:t>Do similar conversions for other atoms in your </a:t>
                    </a:r>
                    <a:r>
                      <a:rPr lang="en-US" b="1" dirty="0"/>
                      <a:t>google sheet   </a:t>
                    </a:r>
                  </a:p>
                </p:txBody>
              </p:sp>
            </mc:Choice>
            <mc:Fallback>
              <p:sp>
                <p:nvSpPr>
                  <p:cNvPr id="4" name="TextBox 3">
                    <a:extLst>
                      <a:ext uri="{FF2B5EF4-FFF2-40B4-BE49-F238E27FC236}">
                        <a16:creationId xmlns:a16="http://schemas.microsoft.com/office/drawing/2014/main" id="{0C8A9539-1067-F94B-ABEA-3D51711F353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505576" y="3998550"/>
                    <a:ext cx="7317618" cy="2722220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l="-693" t="-926" b="-231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6" name="Donut 5">
              <a:extLst>
                <a:ext uri="{FF2B5EF4-FFF2-40B4-BE49-F238E27FC236}">
                  <a16:creationId xmlns:a16="http://schemas.microsoft.com/office/drawing/2014/main" id="{936827D9-4217-7D45-B33C-4C054387B0D7}"/>
                </a:ext>
              </a:extLst>
            </p:cNvPr>
            <p:cNvSpPr/>
            <p:nvPr/>
          </p:nvSpPr>
          <p:spPr>
            <a:xfrm>
              <a:off x="3507129" y="1261641"/>
              <a:ext cx="1273215" cy="1006997"/>
            </a:xfrm>
            <a:prstGeom prst="donut">
              <a:avLst/>
            </a:prstGeom>
            <a:solidFill>
              <a:schemeClr val="accent1">
                <a:alpha val="43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7049037D-37D9-AD45-9BFD-6D7F5749DC4F}"/>
              </a:ext>
            </a:extLst>
          </p:cNvPr>
          <p:cNvSpPr txBox="1"/>
          <p:nvPr/>
        </p:nvSpPr>
        <p:spPr>
          <a:xfrm>
            <a:off x="0" y="610450"/>
            <a:ext cx="102813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Radii have been compiled at </a:t>
            </a:r>
            <a:r>
              <a:rPr lang="en-US" dirty="0">
                <a:hlinkClick r:id="rId10"/>
              </a:rPr>
              <a:t>https://en.wikipedia.org/wiki/Van_der_Waals_radius</a:t>
            </a:r>
            <a:r>
              <a:rPr lang="en-US" dirty="0"/>
              <a:t> </a:t>
            </a:r>
          </a:p>
        </p:txBody>
      </p:sp>
      <p:pic>
        <p:nvPicPr>
          <p:cNvPr id="18" name="Picture 2" descr="Ping-Pong® 3-Star 40mm Recreational-Quality Orange Table Tennis Balls (6-Pack) - Walmart.com ...">
            <a:extLst>
              <a:ext uri="{FF2B5EF4-FFF2-40B4-BE49-F238E27FC236}">
                <a16:creationId xmlns:a16="http://schemas.microsoft.com/office/drawing/2014/main" id="{1184C66E-5880-C94B-AB1E-D0C30CE242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30" t="18396" r="27018" b="10167"/>
          <a:stretch/>
        </p:blipFill>
        <p:spPr bwMode="auto">
          <a:xfrm>
            <a:off x="8423910" y="3540881"/>
            <a:ext cx="524855" cy="519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53122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06EDF8-0A94-ED4C-8F5E-D639BCA6B8B4}"/>
              </a:ext>
            </a:extLst>
          </p:cNvPr>
          <p:cNvSpPr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r>
              <a:rPr lang="en-US" sz="2400" b="1" dirty="0"/>
              <a:t>The stickiness of atoms and covalent molecules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D246F62-61F2-0B4F-96F6-B88FC0D94FA7}"/>
              </a:ext>
            </a:extLst>
          </p:cNvPr>
          <p:cNvSpPr/>
          <p:nvPr/>
        </p:nvSpPr>
        <p:spPr>
          <a:xfrm>
            <a:off x="186069" y="760541"/>
            <a:ext cx="1152968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So, atoms are slightly sticky. What does that mean? Two things are sticky if it costs energy to pull them apart.</a:t>
            </a:r>
          </a:p>
        </p:txBody>
      </p:sp>
      <p:pic>
        <p:nvPicPr>
          <p:cNvPr id="1026" name="Picture 2" descr="How to Get Rid of Static Cling From Clothes">
            <a:extLst>
              <a:ext uri="{FF2B5EF4-FFF2-40B4-BE49-F238E27FC236}">
                <a16:creationId xmlns:a16="http://schemas.microsoft.com/office/drawing/2014/main" id="{F37A0EC7-A16E-8F49-90AF-A3FF7DA50F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8270" y="2608808"/>
            <a:ext cx="4096851" cy="2731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tatic Window Clings - WeCustomPrintSign">
            <a:extLst>
              <a:ext uri="{FF2B5EF4-FFF2-40B4-BE49-F238E27FC236}">
                <a16:creationId xmlns:a16="http://schemas.microsoft.com/office/drawing/2014/main" id="{B143488D-57F7-374A-B57E-7200519897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2340" y="2220188"/>
            <a:ext cx="2907030" cy="2907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3453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06EDF8-0A94-ED4C-8F5E-D639BCA6B8B4}"/>
              </a:ext>
            </a:extLst>
          </p:cNvPr>
          <p:cNvSpPr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r>
              <a:rPr lang="en-US" sz="2400" b="1" dirty="0"/>
              <a:t>The stickiness of atoms and covalent molecules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D246F62-61F2-0B4F-96F6-B88FC0D94FA7}"/>
              </a:ext>
            </a:extLst>
          </p:cNvPr>
          <p:cNvSpPr/>
          <p:nvPr/>
        </p:nvSpPr>
        <p:spPr>
          <a:xfrm>
            <a:off x="186069" y="760541"/>
            <a:ext cx="1152968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So, atoms are slightly sticky. What does that mean? Two things are sticky if it costs energy to pull them apart.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F51C377-C0E0-AC45-BF63-359E7B75C30E}"/>
              </a:ext>
            </a:extLst>
          </p:cNvPr>
          <p:cNvGrpSpPr/>
          <p:nvPr/>
        </p:nvGrpSpPr>
        <p:grpSpPr>
          <a:xfrm>
            <a:off x="3623310" y="2010580"/>
            <a:ext cx="2034540" cy="584030"/>
            <a:chOff x="3623310" y="2010580"/>
            <a:chExt cx="2034540" cy="584030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177BEEFD-6F8C-F04B-A455-515CB0A5152F}"/>
                </a:ext>
              </a:extLst>
            </p:cNvPr>
            <p:cNvCxnSpPr>
              <a:cxnSpLocks/>
            </p:cNvCxnSpPr>
            <p:nvPr/>
          </p:nvCxnSpPr>
          <p:spPr>
            <a:xfrm>
              <a:off x="3623310" y="2594610"/>
              <a:ext cx="1451610" cy="0"/>
            </a:xfrm>
            <a:prstGeom prst="straightConnector1">
              <a:avLst/>
            </a:prstGeom>
            <a:ln w="635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27A8E52-48FE-B64B-8062-271C692D582F}"/>
                </a:ext>
              </a:extLst>
            </p:cNvPr>
            <p:cNvSpPr txBox="1"/>
            <p:nvPr/>
          </p:nvSpPr>
          <p:spPr>
            <a:xfrm>
              <a:off x="4114800" y="2010580"/>
              <a:ext cx="15430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3.7 Å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CF4A020B-4AA2-DF42-8DFF-A93E2E5565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707"/>
            <a:ext cx="12192000" cy="509658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9B4BFB7-CAB2-244B-AE3A-3E326C8AD41F}"/>
              </a:ext>
            </a:extLst>
          </p:cNvPr>
          <p:cNvSpPr txBox="1"/>
          <p:nvPr/>
        </p:nvSpPr>
        <p:spPr>
          <a:xfrm>
            <a:off x="3166110" y="4883320"/>
            <a:ext cx="31661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Energy =-0.5 kJ/mol</a:t>
            </a:r>
          </a:p>
        </p:txBody>
      </p:sp>
    </p:spTree>
    <p:extLst>
      <p:ext uri="{BB962C8B-B14F-4D97-AF65-F5344CB8AC3E}">
        <p14:creationId xmlns:p14="http://schemas.microsoft.com/office/powerpoint/2010/main" val="41955060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06EDF8-0A94-ED4C-8F5E-D639BCA6B8B4}"/>
              </a:ext>
            </a:extLst>
          </p:cNvPr>
          <p:cNvSpPr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r>
              <a:rPr lang="en-US" sz="2400" b="1" dirty="0"/>
              <a:t>The stickiness of atoms and covalent molecules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D246F62-61F2-0B4F-96F6-B88FC0D94FA7}"/>
              </a:ext>
            </a:extLst>
          </p:cNvPr>
          <p:cNvSpPr/>
          <p:nvPr/>
        </p:nvSpPr>
        <p:spPr>
          <a:xfrm>
            <a:off x="186069" y="760541"/>
            <a:ext cx="1152968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So, atoms are slightly sticky. What does that mean? Two things are sticky if it costs energy to pull them apart.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4CA81D-F56D-FE49-8DE4-61F5E59395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" y="853267"/>
            <a:ext cx="12192000" cy="5082886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F58D197B-2C25-2C45-B0D9-BD8596DC11DA}"/>
              </a:ext>
            </a:extLst>
          </p:cNvPr>
          <p:cNvGrpSpPr/>
          <p:nvPr/>
        </p:nvGrpSpPr>
        <p:grpSpPr>
          <a:xfrm>
            <a:off x="3623310" y="2007957"/>
            <a:ext cx="3623310" cy="586653"/>
            <a:chOff x="3623310" y="2007957"/>
            <a:chExt cx="3623310" cy="58665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08DDEA7E-F981-1B43-A680-DCAC328B85C0}"/>
                </a:ext>
              </a:extLst>
            </p:cNvPr>
            <p:cNvCxnSpPr/>
            <p:nvPr/>
          </p:nvCxnSpPr>
          <p:spPr>
            <a:xfrm flipV="1">
              <a:off x="3623310" y="2434590"/>
              <a:ext cx="3623310" cy="160020"/>
            </a:xfrm>
            <a:prstGeom prst="straightConnector1">
              <a:avLst/>
            </a:prstGeom>
            <a:ln w="635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519EF82-C226-6D48-AA6B-9DC95B92B2FB}"/>
                </a:ext>
              </a:extLst>
            </p:cNvPr>
            <p:cNvSpPr txBox="1"/>
            <p:nvPr/>
          </p:nvSpPr>
          <p:spPr>
            <a:xfrm>
              <a:off x="5006340" y="2007957"/>
              <a:ext cx="15430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10 Å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674E9476-324B-0247-9E95-127B94EE90E6}"/>
              </a:ext>
            </a:extLst>
          </p:cNvPr>
          <p:cNvSpPr txBox="1"/>
          <p:nvPr/>
        </p:nvSpPr>
        <p:spPr>
          <a:xfrm>
            <a:off x="3166110" y="4528990"/>
            <a:ext cx="31661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Energy = 0.0 kJ/mol</a:t>
            </a:r>
          </a:p>
        </p:txBody>
      </p:sp>
    </p:spTree>
    <p:extLst>
      <p:ext uri="{BB962C8B-B14F-4D97-AF65-F5344CB8AC3E}">
        <p14:creationId xmlns:p14="http://schemas.microsoft.com/office/powerpoint/2010/main" val="36150655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06EDF8-0A94-ED4C-8F5E-D639BCA6B8B4}"/>
              </a:ext>
            </a:extLst>
          </p:cNvPr>
          <p:cNvSpPr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r>
              <a:rPr lang="en-US" sz="2400" b="1" dirty="0"/>
              <a:t>The stickiness of atoms and covalent molecules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D246F62-61F2-0B4F-96F6-B88FC0D94FA7}"/>
              </a:ext>
            </a:extLst>
          </p:cNvPr>
          <p:cNvSpPr/>
          <p:nvPr/>
        </p:nvSpPr>
        <p:spPr>
          <a:xfrm>
            <a:off x="186069" y="760541"/>
            <a:ext cx="1152968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So, atoms are slightly sticky. What does that mean? Two things are sticky if it costs energy to pull them apart.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4CA81D-F56D-FE49-8DE4-61F5E59395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" y="853267"/>
            <a:ext cx="12192000" cy="5082886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F58D197B-2C25-2C45-B0D9-BD8596DC11DA}"/>
              </a:ext>
            </a:extLst>
          </p:cNvPr>
          <p:cNvGrpSpPr/>
          <p:nvPr/>
        </p:nvGrpSpPr>
        <p:grpSpPr>
          <a:xfrm>
            <a:off x="3623310" y="2007957"/>
            <a:ext cx="3623310" cy="586653"/>
            <a:chOff x="3623310" y="2007957"/>
            <a:chExt cx="3623310" cy="58665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08DDEA7E-F981-1B43-A680-DCAC328B85C0}"/>
                </a:ext>
              </a:extLst>
            </p:cNvPr>
            <p:cNvCxnSpPr/>
            <p:nvPr/>
          </p:nvCxnSpPr>
          <p:spPr>
            <a:xfrm flipV="1">
              <a:off x="3623310" y="2434590"/>
              <a:ext cx="3623310" cy="160020"/>
            </a:xfrm>
            <a:prstGeom prst="straightConnector1">
              <a:avLst/>
            </a:prstGeom>
            <a:ln w="635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519EF82-C226-6D48-AA6B-9DC95B92B2FB}"/>
                </a:ext>
              </a:extLst>
            </p:cNvPr>
            <p:cNvSpPr txBox="1"/>
            <p:nvPr/>
          </p:nvSpPr>
          <p:spPr>
            <a:xfrm>
              <a:off x="5006340" y="2007957"/>
              <a:ext cx="15430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10 Å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EF644F08-820C-4A4D-B774-518C62645CEB}"/>
              </a:ext>
            </a:extLst>
          </p:cNvPr>
          <p:cNvSpPr txBox="1"/>
          <p:nvPr/>
        </p:nvSpPr>
        <p:spPr>
          <a:xfrm>
            <a:off x="1312545" y="6004733"/>
            <a:ext cx="95897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So … the atoms are bound to each other with an energy of </a:t>
            </a:r>
            <a:r>
              <a:rPr lang="en-US" sz="2400" b="1" dirty="0"/>
              <a:t>0.5 kJ/mol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74E9476-324B-0247-9E95-127B94EE90E6}"/>
              </a:ext>
            </a:extLst>
          </p:cNvPr>
          <p:cNvSpPr txBox="1"/>
          <p:nvPr/>
        </p:nvSpPr>
        <p:spPr>
          <a:xfrm>
            <a:off x="3166110" y="4528990"/>
            <a:ext cx="31661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Energy = 0.0 kJ/mol</a:t>
            </a:r>
          </a:p>
        </p:txBody>
      </p:sp>
    </p:spTree>
    <p:extLst>
      <p:ext uri="{BB962C8B-B14F-4D97-AF65-F5344CB8AC3E}">
        <p14:creationId xmlns:p14="http://schemas.microsoft.com/office/powerpoint/2010/main" val="34488495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06EDF8-0A94-ED4C-8F5E-D639BCA6B8B4}"/>
              </a:ext>
            </a:extLst>
          </p:cNvPr>
          <p:cNvSpPr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r>
              <a:rPr lang="en-US" sz="2400" b="1" dirty="0"/>
              <a:t>The stickiness of atoms and covalent molecules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644F08-820C-4A4D-B774-518C62645CEB}"/>
              </a:ext>
            </a:extLst>
          </p:cNvPr>
          <p:cNvSpPr txBox="1"/>
          <p:nvPr/>
        </p:nvSpPr>
        <p:spPr>
          <a:xfrm>
            <a:off x="1312545" y="6004733"/>
            <a:ext cx="95897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What’s the binding energy of these two molecules?</a:t>
            </a:r>
            <a:endParaRPr lang="en-US" sz="24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DE8A3D-B285-BF48-A72B-DD1BBC3F64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495" y="822960"/>
            <a:ext cx="10081819" cy="518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9880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06EDF8-0A94-ED4C-8F5E-D639BCA6B8B4}"/>
              </a:ext>
            </a:extLst>
          </p:cNvPr>
          <p:cNvSpPr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r>
              <a:rPr lang="en-US" sz="2400" b="1" dirty="0"/>
              <a:t>Recap: Atomic structure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7B90618-BA04-E942-92B5-E5101DC306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" y="1488631"/>
            <a:ext cx="6725412" cy="388073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8F27B41-9A8E-8A41-880E-29E91C23701E}"/>
              </a:ext>
            </a:extLst>
          </p:cNvPr>
          <p:cNvSpPr/>
          <p:nvPr/>
        </p:nvSpPr>
        <p:spPr>
          <a:xfrm>
            <a:off x="0" y="596193"/>
            <a:ext cx="119359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You built some atoms using the </a:t>
            </a:r>
            <a:r>
              <a:rPr lang="en-US" sz="2400" dirty="0">
                <a:hlinkClick r:id="rId3"/>
              </a:rPr>
              <a:t>PhET atom simulator</a:t>
            </a:r>
            <a:r>
              <a:rPr lang="en-US" sz="2400" dirty="0"/>
              <a:t> and found …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780DEB-4A7F-1D46-B1F1-E543E7A8ABFB}"/>
              </a:ext>
            </a:extLst>
          </p:cNvPr>
          <p:cNvSpPr txBox="1"/>
          <p:nvPr/>
        </p:nvSpPr>
        <p:spPr>
          <a:xfrm>
            <a:off x="6999732" y="1192386"/>
            <a:ext cx="519226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1</a:t>
            </a:r>
            <a:r>
              <a:rPr lang="en-US" sz="2200" baseline="30000" dirty="0"/>
              <a:t>st</a:t>
            </a:r>
            <a:r>
              <a:rPr lang="en-US" sz="2200" dirty="0"/>
              <a:t> shell has a maximum of 2 electrons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2</a:t>
            </a:r>
            <a:r>
              <a:rPr lang="en-US" sz="2200" baseline="30000" dirty="0"/>
              <a:t>nd</a:t>
            </a:r>
            <a:r>
              <a:rPr lang="en-US" sz="2200" dirty="0"/>
              <a:t> shell has a max of _ electrons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F4CC49-2C50-3D4F-BB47-3F6F7C306941}"/>
              </a:ext>
            </a:extLst>
          </p:cNvPr>
          <p:cNvSpPr txBox="1"/>
          <p:nvPr/>
        </p:nvSpPr>
        <p:spPr>
          <a:xfrm>
            <a:off x="274320" y="6305694"/>
            <a:ext cx="776097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/>
              <a:t>*an</a:t>
            </a:r>
            <a:r>
              <a:rPr lang="en-US" sz="2200" b="1" dirty="0"/>
              <a:t> isotope</a:t>
            </a:r>
            <a:r>
              <a:rPr lang="en-US" sz="2200" dirty="0"/>
              <a:t> is an atom with a certain number of neutrons. </a:t>
            </a:r>
          </a:p>
        </p:txBody>
      </p:sp>
    </p:spTree>
    <p:extLst>
      <p:ext uri="{BB962C8B-B14F-4D97-AF65-F5344CB8AC3E}">
        <p14:creationId xmlns:p14="http://schemas.microsoft.com/office/powerpoint/2010/main" val="36184628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06EDF8-0A94-ED4C-8F5E-D639BCA6B8B4}"/>
              </a:ext>
            </a:extLst>
          </p:cNvPr>
          <p:cNvSpPr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r>
              <a:rPr lang="en-US" sz="2400" b="1" dirty="0"/>
              <a:t>What we’ll do in (virtual) lab today …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D246F62-61F2-0B4F-96F6-B88FC0D94FA7}"/>
              </a:ext>
            </a:extLst>
          </p:cNvPr>
          <p:cNvSpPr/>
          <p:nvPr/>
        </p:nvSpPr>
        <p:spPr>
          <a:xfrm>
            <a:off x="622075" y="1120676"/>
            <a:ext cx="1129941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Decide on teams, and split into break-out groups to explore the concept of </a:t>
            </a:r>
            <a:r>
              <a:rPr lang="en-US" sz="24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stickiness</a:t>
            </a:r>
            <a:endParaRPr lang="en-US" sz="24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Learn how to cut and paste into a google slide document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Prepare presentations</a:t>
            </a:r>
          </a:p>
        </p:txBody>
      </p:sp>
    </p:spTree>
    <p:extLst>
      <p:ext uri="{BB962C8B-B14F-4D97-AF65-F5344CB8AC3E}">
        <p14:creationId xmlns:p14="http://schemas.microsoft.com/office/powerpoint/2010/main" val="17115892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06EDF8-0A94-ED4C-8F5E-D639BCA6B8B4}"/>
              </a:ext>
            </a:extLst>
          </p:cNvPr>
          <p:cNvSpPr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r>
              <a:rPr lang="en-US" sz="2400" b="1" dirty="0"/>
              <a:t>Recap: Atomic structure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7B90618-BA04-E942-92B5-E5101DC306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" y="1488631"/>
            <a:ext cx="6725412" cy="388073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8F27B41-9A8E-8A41-880E-29E91C23701E}"/>
              </a:ext>
            </a:extLst>
          </p:cNvPr>
          <p:cNvSpPr/>
          <p:nvPr/>
        </p:nvSpPr>
        <p:spPr>
          <a:xfrm>
            <a:off x="0" y="596193"/>
            <a:ext cx="119359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You built some atoms using the </a:t>
            </a:r>
            <a:r>
              <a:rPr lang="en-US" sz="2400" dirty="0">
                <a:hlinkClick r:id="rId3"/>
              </a:rPr>
              <a:t>PhET atom simulator</a:t>
            </a:r>
            <a:r>
              <a:rPr lang="en-US" sz="2400" dirty="0"/>
              <a:t> and found …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780DEB-4A7F-1D46-B1F1-E543E7A8ABFB}"/>
              </a:ext>
            </a:extLst>
          </p:cNvPr>
          <p:cNvSpPr txBox="1"/>
          <p:nvPr/>
        </p:nvSpPr>
        <p:spPr>
          <a:xfrm>
            <a:off x="6999732" y="1192386"/>
            <a:ext cx="519226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1</a:t>
            </a:r>
            <a:r>
              <a:rPr lang="en-US" sz="2200" baseline="30000" dirty="0"/>
              <a:t>st</a:t>
            </a:r>
            <a:r>
              <a:rPr lang="en-US" sz="2200" dirty="0"/>
              <a:t> shell has a maximum of 2 electrons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2</a:t>
            </a:r>
            <a:r>
              <a:rPr lang="en-US" sz="2200" baseline="30000" dirty="0"/>
              <a:t>nd</a:t>
            </a:r>
            <a:r>
              <a:rPr lang="en-US" sz="2200" dirty="0"/>
              <a:t> shell has a max of 8 electrons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Some elements have only one stable isotope*, others have several. Examples?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F4CC49-2C50-3D4F-BB47-3F6F7C306941}"/>
              </a:ext>
            </a:extLst>
          </p:cNvPr>
          <p:cNvSpPr txBox="1"/>
          <p:nvPr/>
        </p:nvSpPr>
        <p:spPr>
          <a:xfrm>
            <a:off x="274320" y="6305694"/>
            <a:ext cx="776097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/>
              <a:t>*an</a:t>
            </a:r>
            <a:r>
              <a:rPr lang="en-US" sz="2200" b="1" dirty="0"/>
              <a:t> isotope</a:t>
            </a:r>
            <a:r>
              <a:rPr lang="en-US" sz="2200" dirty="0"/>
              <a:t> is an atom with a certain number of neutrons. </a:t>
            </a:r>
          </a:p>
        </p:txBody>
      </p:sp>
    </p:spTree>
    <p:extLst>
      <p:ext uri="{BB962C8B-B14F-4D97-AF65-F5344CB8AC3E}">
        <p14:creationId xmlns:p14="http://schemas.microsoft.com/office/powerpoint/2010/main" val="277626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06EDF8-0A94-ED4C-8F5E-D639BCA6B8B4}"/>
              </a:ext>
            </a:extLst>
          </p:cNvPr>
          <p:cNvSpPr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r>
              <a:rPr lang="en-US" sz="2400" b="1" dirty="0"/>
              <a:t>Recap: Atomic structure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7B90618-BA04-E942-92B5-E5101DC306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" y="1488631"/>
            <a:ext cx="6725412" cy="388073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8F27B41-9A8E-8A41-880E-29E91C23701E}"/>
              </a:ext>
            </a:extLst>
          </p:cNvPr>
          <p:cNvSpPr/>
          <p:nvPr/>
        </p:nvSpPr>
        <p:spPr>
          <a:xfrm>
            <a:off x="0" y="596193"/>
            <a:ext cx="119359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You built some atoms using the </a:t>
            </a:r>
            <a:r>
              <a:rPr lang="en-US" sz="2400" dirty="0">
                <a:hlinkClick r:id="rId3"/>
              </a:rPr>
              <a:t>PhET atom simulator</a:t>
            </a:r>
            <a:r>
              <a:rPr lang="en-US" sz="2400" dirty="0"/>
              <a:t> and found …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780DEB-4A7F-1D46-B1F1-E543E7A8ABFB}"/>
              </a:ext>
            </a:extLst>
          </p:cNvPr>
          <p:cNvSpPr txBox="1"/>
          <p:nvPr/>
        </p:nvSpPr>
        <p:spPr>
          <a:xfrm>
            <a:off x="6999732" y="1192386"/>
            <a:ext cx="5192268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1</a:t>
            </a:r>
            <a:r>
              <a:rPr lang="en-US" sz="2200" baseline="30000" dirty="0"/>
              <a:t>st</a:t>
            </a:r>
            <a:r>
              <a:rPr lang="en-US" sz="2200" dirty="0"/>
              <a:t> shell has a maximum of 2 electrons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2</a:t>
            </a:r>
            <a:r>
              <a:rPr lang="en-US" sz="2200" baseline="30000" dirty="0"/>
              <a:t>nd</a:t>
            </a:r>
            <a:r>
              <a:rPr lang="en-US" sz="2200" dirty="0"/>
              <a:t> shell has a max of 8 electrons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Some elements have only one stable isotope*, others have several. Examples?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Stable isotopes usually have a </a:t>
            </a:r>
            <a:r>
              <a:rPr lang="en-US" sz="2200" dirty="0" err="1"/>
              <a:t>neutron:proton</a:t>
            </a:r>
            <a:r>
              <a:rPr lang="en-US" sz="2200" dirty="0"/>
              <a:t> ratio of about 1:1, but this gets bigger for larger atomic number. Examples?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F4CC49-2C50-3D4F-BB47-3F6F7C306941}"/>
              </a:ext>
            </a:extLst>
          </p:cNvPr>
          <p:cNvSpPr txBox="1"/>
          <p:nvPr/>
        </p:nvSpPr>
        <p:spPr>
          <a:xfrm>
            <a:off x="274320" y="6305694"/>
            <a:ext cx="776097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/>
              <a:t>*an</a:t>
            </a:r>
            <a:r>
              <a:rPr lang="en-US" sz="2200" b="1" dirty="0"/>
              <a:t> isotope</a:t>
            </a:r>
            <a:r>
              <a:rPr lang="en-US" sz="2200" dirty="0"/>
              <a:t> is an atom with a certain number of neutrons. </a:t>
            </a:r>
          </a:p>
        </p:txBody>
      </p:sp>
    </p:spTree>
    <p:extLst>
      <p:ext uri="{BB962C8B-B14F-4D97-AF65-F5344CB8AC3E}">
        <p14:creationId xmlns:p14="http://schemas.microsoft.com/office/powerpoint/2010/main" val="14777382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06EDF8-0A94-ED4C-8F5E-D639BCA6B8B4}"/>
              </a:ext>
            </a:extLst>
          </p:cNvPr>
          <p:cNvSpPr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r>
              <a:rPr lang="en-US" sz="2400" b="1" dirty="0"/>
              <a:t>Recap: Atomic structure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7B90618-BA04-E942-92B5-E5101DC306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" y="1488631"/>
            <a:ext cx="6725412" cy="388073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8F27B41-9A8E-8A41-880E-29E91C23701E}"/>
              </a:ext>
            </a:extLst>
          </p:cNvPr>
          <p:cNvSpPr/>
          <p:nvPr/>
        </p:nvSpPr>
        <p:spPr>
          <a:xfrm>
            <a:off x="0" y="596193"/>
            <a:ext cx="119359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You built some atoms using the </a:t>
            </a:r>
            <a:r>
              <a:rPr lang="en-US" sz="2400" dirty="0">
                <a:hlinkClick r:id="rId3"/>
              </a:rPr>
              <a:t>PhET atom simulator</a:t>
            </a:r>
            <a:r>
              <a:rPr lang="en-US" sz="2400" dirty="0"/>
              <a:t> and found …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780DEB-4A7F-1D46-B1F1-E543E7A8ABFB}"/>
              </a:ext>
            </a:extLst>
          </p:cNvPr>
          <p:cNvSpPr txBox="1"/>
          <p:nvPr/>
        </p:nvSpPr>
        <p:spPr>
          <a:xfrm>
            <a:off x="6999732" y="1192386"/>
            <a:ext cx="5192268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1</a:t>
            </a:r>
            <a:r>
              <a:rPr lang="en-US" sz="2200" baseline="30000" dirty="0"/>
              <a:t>st</a:t>
            </a:r>
            <a:r>
              <a:rPr lang="en-US" sz="2200" dirty="0"/>
              <a:t> shell has a maximum of 2 electrons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2</a:t>
            </a:r>
            <a:r>
              <a:rPr lang="en-US" sz="2200" baseline="30000" dirty="0"/>
              <a:t>nd</a:t>
            </a:r>
            <a:r>
              <a:rPr lang="en-US" sz="2200" dirty="0"/>
              <a:t> shell has a max of 8 electrons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Some elements have only one stable isotope*, others have several. Examples?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Stable isotopes usually have a </a:t>
            </a:r>
            <a:r>
              <a:rPr lang="en-US" sz="2200" dirty="0" err="1"/>
              <a:t>neutron:proton</a:t>
            </a:r>
            <a:r>
              <a:rPr lang="en-US" sz="2200" dirty="0"/>
              <a:t> ratio of about 1:1, but this gets bigger for larger atomic number. Examples?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Generally, the number of electrons equals the number of protons in the nucleus, so the atom has no net charge.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F4CC49-2C50-3D4F-BB47-3F6F7C306941}"/>
              </a:ext>
            </a:extLst>
          </p:cNvPr>
          <p:cNvSpPr txBox="1"/>
          <p:nvPr/>
        </p:nvSpPr>
        <p:spPr>
          <a:xfrm>
            <a:off x="274320" y="6305694"/>
            <a:ext cx="776097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/>
              <a:t>*an</a:t>
            </a:r>
            <a:r>
              <a:rPr lang="en-US" sz="2200" b="1" dirty="0"/>
              <a:t> isotope</a:t>
            </a:r>
            <a:r>
              <a:rPr lang="en-US" sz="2200" dirty="0"/>
              <a:t> is an atom with a certain number of neutrons. </a:t>
            </a:r>
          </a:p>
        </p:txBody>
      </p:sp>
    </p:spTree>
    <p:extLst>
      <p:ext uri="{BB962C8B-B14F-4D97-AF65-F5344CB8AC3E}">
        <p14:creationId xmlns:p14="http://schemas.microsoft.com/office/powerpoint/2010/main" val="4591529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0">
            <a:extLst>
              <a:ext uri="{FF2B5EF4-FFF2-40B4-BE49-F238E27FC236}">
                <a16:creationId xmlns:a16="http://schemas.microsoft.com/office/drawing/2014/main" id="{535B974B-939C-274C-B3DD-692FA114F8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863" y="1070834"/>
            <a:ext cx="3575156" cy="502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537881"/>
          </a:xfrm>
          <a:solidFill>
            <a:schemeClr val="accent2"/>
          </a:solidFill>
        </p:spPr>
        <p:txBody>
          <a:bodyPr>
            <a:noAutofit/>
          </a:bodyPr>
          <a:lstStyle/>
          <a:p>
            <a:r>
              <a:rPr lang="en-US" sz="2400" b="1" dirty="0">
                <a:latin typeface="+mn-lt"/>
              </a:rPr>
              <a:t>Recap: Atomic structure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6329650-373E-7643-99E3-F3BA4FA03D1E}"/>
              </a:ext>
            </a:extLst>
          </p:cNvPr>
          <p:cNvGrpSpPr/>
          <p:nvPr/>
        </p:nvGrpSpPr>
        <p:grpSpPr>
          <a:xfrm>
            <a:off x="5521212" y="691513"/>
            <a:ext cx="6670788" cy="5586144"/>
            <a:chOff x="6758342" y="3918807"/>
            <a:chExt cx="6670788" cy="5586144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6C69C152-E7D9-8A4E-A258-D7C45BC8EEE1}"/>
                </a:ext>
              </a:extLst>
            </p:cNvPr>
            <p:cNvGrpSpPr/>
            <p:nvPr/>
          </p:nvGrpSpPr>
          <p:grpSpPr>
            <a:xfrm>
              <a:off x="6758342" y="3918807"/>
              <a:ext cx="1664896" cy="2688213"/>
              <a:chOff x="10224739" y="4529575"/>
              <a:chExt cx="1664896" cy="2688213"/>
            </a:xfrm>
          </p:grpSpPr>
          <p:pic>
            <p:nvPicPr>
              <p:cNvPr id="12" name="Picture 12" descr="The Physics Behind Schrödinger's Cat Paradox">
                <a:extLst>
                  <a:ext uri="{FF2B5EF4-FFF2-40B4-BE49-F238E27FC236}">
                    <a16:creationId xmlns:a16="http://schemas.microsoft.com/office/drawing/2014/main" id="{76AB4EBD-D894-DD44-B5AF-A016754F9FA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274843" y="5251084"/>
                <a:ext cx="1614792" cy="19667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A5274569-DB32-324F-8C39-E86194A1C225}"/>
                  </a:ext>
                </a:extLst>
              </p:cNvPr>
              <p:cNvSpPr/>
              <p:nvPr/>
            </p:nvSpPr>
            <p:spPr>
              <a:xfrm>
                <a:off x="10224739" y="4529575"/>
                <a:ext cx="1614792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b="1" dirty="0"/>
                  <a:t>Erwin Schrödinger</a:t>
                </a:r>
                <a:r>
                  <a:rPr lang="en-US" dirty="0"/>
                  <a:t> </a:t>
                </a:r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07237F0-4603-9640-91C4-463740151344}"/>
                </a:ext>
              </a:extLst>
            </p:cNvPr>
            <p:cNvSpPr txBox="1"/>
            <p:nvPr/>
          </p:nvSpPr>
          <p:spPr>
            <a:xfrm>
              <a:off x="8423238" y="4241972"/>
              <a:ext cx="5005892" cy="52629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400" dirty="0"/>
                <a:t>The cloud of negative charge around the nucleus is really made of fast-moving particles called </a:t>
              </a:r>
              <a:r>
                <a:rPr lang="en-US" sz="2400" b="1" dirty="0"/>
                <a:t>electrons.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sz="2400" b="1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400" dirty="0"/>
                <a:t>Electrons have the exact opposite </a:t>
              </a:r>
              <a:r>
                <a:rPr lang="en-US" sz="2400" b="1" dirty="0"/>
                <a:t>charge</a:t>
              </a:r>
              <a:r>
                <a:rPr lang="en-US" sz="2400" dirty="0"/>
                <a:t> to that of protons (-1), but their </a:t>
              </a:r>
              <a:r>
                <a:rPr lang="en-US" sz="2400" b="1" dirty="0"/>
                <a:t>mass is much smaller </a:t>
              </a:r>
              <a:r>
                <a:rPr lang="en-US" sz="2400" dirty="0"/>
                <a:t>(about 1/2000). </a:t>
              </a:r>
            </a:p>
            <a:p>
              <a:endParaRPr lang="en-US" sz="2400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400" dirty="0"/>
                <a:t>The electron cloud is layered to make </a:t>
              </a:r>
              <a:r>
                <a:rPr lang="en-US" sz="2400" b="1" dirty="0"/>
                <a:t>shells</a:t>
              </a:r>
              <a:r>
                <a:rPr lang="en-US" sz="2400" dirty="0"/>
                <a:t>. The radius of the </a:t>
              </a:r>
              <a:r>
                <a:rPr lang="en-US" sz="2400" b="1" dirty="0"/>
                <a:t>outermost shell </a:t>
              </a:r>
              <a:r>
                <a:rPr lang="en-US" sz="2400" dirty="0"/>
                <a:t>(also called the </a:t>
              </a:r>
              <a:r>
                <a:rPr lang="en-US" sz="2400" b="1" dirty="0"/>
                <a:t>valence shell</a:t>
              </a:r>
              <a:r>
                <a:rPr lang="en-US" sz="2400" dirty="0"/>
                <a:t>)</a:t>
              </a:r>
              <a:r>
                <a:rPr lang="en-US" sz="2400" b="1" dirty="0"/>
                <a:t> </a:t>
              </a:r>
              <a:r>
                <a:rPr lang="en-US" sz="2400" dirty="0"/>
                <a:t>is more or less responsible for the </a:t>
              </a:r>
              <a:r>
                <a:rPr lang="en-US" sz="2400" b="1" dirty="0"/>
                <a:t>size</a:t>
              </a:r>
              <a:r>
                <a:rPr lang="en-US" sz="2400" dirty="0"/>
                <a:t> of the atom.</a:t>
              </a:r>
            </a:p>
          </p:txBody>
        </p:sp>
      </p:grpSp>
      <p:sp>
        <p:nvSpPr>
          <p:cNvPr id="16" name="Oval 15">
            <a:extLst>
              <a:ext uri="{FF2B5EF4-FFF2-40B4-BE49-F238E27FC236}">
                <a16:creationId xmlns:a16="http://schemas.microsoft.com/office/drawing/2014/main" id="{06791D3E-D5AE-6E4D-8390-16A40F6BCC9D}"/>
              </a:ext>
            </a:extLst>
          </p:cNvPr>
          <p:cNvSpPr/>
          <p:nvPr/>
        </p:nvSpPr>
        <p:spPr>
          <a:xfrm>
            <a:off x="3367146" y="4948516"/>
            <a:ext cx="45719" cy="45719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242F34D7-370B-9E4C-9C9A-84674C7239B9}"/>
              </a:ext>
            </a:extLst>
          </p:cNvPr>
          <p:cNvSpPr/>
          <p:nvPr/>
        </p:nvSpPr>
        <p:spPr>
          <a:xfrm flipV="1">
            <a:off x="3791400" y="2084030"/>
            <a:ext cx="2672030" cy="3139322"/>
          </a:xfrm>
          <a:prstGeom prst="arc">
            <a:avLst>
              <a:gd name="adj1" fmla="val 15343894"/>
              <a:gd name="adj2" fmla="val 21484544"/>
            </a:avLst>
          </a:prstGeom>
          <a:ln w="508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ross 17">
            <a:extLst>
              <a:ext uri="{FF2B5EF4-FFF2-40B4-BE49-F238E27FC236}">
                <a16:creationId xmlns:a16="http://schemas.microsoft.com/office/drawing/2014/main" id="{A093519D-D402-2C49-B54E-7C370BF3762D}"/>
              </a:ext>
            </a:extLst>
          </p:cNvPr>
          <p:cNvSpPr>
            <a:spLocks noChangeAspect="1"/>
          </p:cNvSpPr>
          <p:nvPr/>
        </p:nvSpPr>
        <p:spPr>
          <a:xfrm flipH="1">
            <a:off x="2317315" y="2680570"/>
            <a:ext cx="200417" cy="200417"/>
          </a:xfrm>
          <a:prstGeom prst="plus">
            <a:avLst>
              <a:gd name="adj" fmla="val 4417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D7D3AB4-3725-EC43-AE92-CA252EFC9B64}"/>
              </a:ext>
            </a:extLst>
          </p:cNvPr>
          <p:cNvSpPr txBox="1"/>
          <p:nvPr/>
        </p:nvSpPr>
        <p:spPr>
          <a:xfrm>
            <a:off x="1551174" y="6278877"/>
            <a:ext cx="4178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Looks like there are three shells here</a:t>
            </a:r>
          </a:p>
        </p:txBody>
      </p:sp>
    </p:spTree>
    <p:extLst>
      <p:ext uri="{BB962C8B-B14F-4D97-AF65-F5344CB8AC3E}">
        <p14:creationId xmlns:p14="http://schemas.microsoft.com/office/powerpoint/2010/main" val="11141151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A463573B-A409-8D4A-BC8C-49480266CDDE}"/>
              </a:ext>
            </a:extLst>
          </p:cNvPr>
          <p:cNvGrpSpPr/>
          <p:nvPr/>
        </p:nvGrpSpPr>
        <p:grpSpPr>
          <a:xfrm>
            <a:off x="4386104" y="1607974"/>
            <a:ext cx="7701027" cy="2593378"/>
            <a:chOff x="4386104" y="1607974"/>
            <a:chExt cx="7701027" cy="2593378"/>
          </a:xfrm>
        </p:grpSpPr>
        <p:pic>
          <p:nvPicPr>
            <p:cNvPr id="1028" name="Picture 4" descr="Electron Orbital - Key Stage Wiki">
              <a:extLst>
                <a:ext uri="{FF2B5EF4-FFF2-40B4-BE49-F238E27FC236}">
                  <a16:creationId xmlns:a16="http://schemas.microsoft.com/office/drawing/2014/main" id="{B3DE5714-76DF-F642-8FAE-FF1DE4503C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16062" y="1607974"/>
              <a:ext cx="6671069" cy="25933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5CE61EAC-939F-F74B-9430-F717108ED3C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41371" y="2273349"/>
              <a:ext cx="864159" cy="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5BFD58FA-7033-1745-A67C-C5E64C7DDC33}"/>
                </a:ext>
              </a:extLst>
            </p:cNvPr>
            <p:cNvCxnSpPr>
              <a:cxnSpLocks/>
            </p:cNvCxnSpPr>
            <p:nvPr/>
          </p:nvCxnSpPr>
          <p:spPr>
            <a:xfrm>
              <a:off x="4441371" y="2624447"/>
              <a:ext cx="919424" cy="199829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048899BB-AE98-2443-8D3C-4775D4524956}"/>
                </a:ext>
              </a:extLst>
            </p:cNvPr>
            <p:cNvCxnSpPr>
              <a:cxnSpLocks/>
            </p:cNvCxnSpPr>
            <p:nvPr/>
          </p:nvCxnSpPr>
          <p:spPr>
            <a:xfrm>
              <a:off x="4386104" y="2921330"/>
              <a:ext cx="974691" cy="87694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3C46456A-2D1F-A845-82D3-73EBC7184646}"/>
              </a:ext>
            </a:extLst>
          </p:cNvPr>
          <p:cNvSpPr/>
          <p:nvPr/>
        </p:nvSpPr>
        <p:spPr>
          <a:xfrm>
            <a:off x="0" y="0"/>
            <a:ext cx="8402685" cy="461665"/>
          </a:xfrm>
          <a:prstGeom prst="rect">
            <a:avLst/>
          </a:prstGeom>
          <a:solidFill>
            <a:schemeClr val="accent2"/>
          </a:solidFill>
        </p:spPr>
        <p:txBody>
          <a:bodyPr wrap="none">
            <a:spAutoFit/>
          </a:bodyPr>
          <a:lstStyle/>
          <a:p>
            <a:r>
              <a:rPr lang="en-US" sz="2400" b="1" dirty="0"/>
              <a:t>Big connection between atomic structure and the Periodic Table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71DD40-0301-AD4C-AD41-AAD640098183}"/>
              </a:ext>
            </a:extLst>
          </p:cNvPr>
          <p:cNvSpPr txBox="1"/>
          <p:nvPr/>
        </p:nvSpPr>
        <p:spPr>
          <a:xfrm>
            <a:off x="5676405" y="4678878"/>
            <a:ext cx="45957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Rows</a:t>
            </a:r>
            <a:r>
              <a:rPr lang="en-US" sz="2400" dirty="0"/>
              <a:t> of the periodic table correspond to the </a:t>
            </a:r>
            <a:r>
              <a:rPr lang="en-US" sz="2400" b="1" dirty="0"/>
              <a:t>number of shells with electrons in them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C57EFE9-AFB9-CB4C-BED6-17B6D0336B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51" y="1900064"/>
            <a:ext cx="4313953" cy="3401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2500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8C17338-B3FF-DF48-90AF-CBDC02520BA2}"/>
              </a:ext>
            </a:extLst>
          </p:cNvPr>
          <p:cNvSpPr/>
          <p:nvPr/>
        </p:nvSpPr>
        <p:spPr>
          <a:xfrm>
            <a:off x="0" y="0"/>
            <a:ext cx="8402685" cy="461665"/>
          </a:xfrm>
          <a:prstGeom prst="rect">
            <a:avLst/>
          </a:prstGeom>
          <a:solidFill>
            <a:schemeClr val="accent2"/>
          </a:solidFill>
        </p:spPr>
        <p:txBody>
          <a:bodyPr wrap="none">
            <a:spAutoFit/>
          </a:bodyPr>
          <a:lstStyle/>
          <a:p>
            <a:r>
              <a:rPr lang="en-US" sz="2400" b="1" dirty="0"/>
              <a:t>Big connection between atomic structure and the Periodic Table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A20D640-CFFC-F94D-A8AF-31E3524EBADF}"/>
              </a:ext>
            </a:extLst>
          </p:cNvPr>
          <p:cNvGrpSpPr/>
          <p:nvPr/>
        </p:nvGrpSpPr>
        <p:grpSpPr>
          <a:xfrm>
            <a:off x="7147459" y="1185440"/>
            <a:ext cx="6652800" cy="1406046"/>
            <a:chOff x="6423064" y="1743581"/>
            <a:chExt cx="6652800" cy="1406046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6A2D00E9-8024-E14A-93AE-EEA093DD6889}"/>
                </a:ext>
              </a:extLst>
            </p:cNvPr>
            <p:cNvGrpSpPr/>
            <p:nvPr/>
          </p:nvGrpSpPr>
          <p:grpSpPr>
            <a:xfrm>
              <a:off x="7363994" y="1743581"/>
              <a:ext cx="5711870" cy="1406046"/>
              <a:chOff x="5447512" y="1707920"/>
              <a:chExt cx="5711870" cy="1406046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A897DCF-EA10-8341-BB24-EDE1E2AF9BA7}"/>
                  </a:ext>
                </a:extLst>
              </p:cNvPr>
              <p:cNvSpPr txBox="1"/>
              <p:nvPr/>
            </p:nvSpPr>
            <p:spPr>
              <a:xfrm>
                <a:off x="5447513" y="1707920"/>
                <a:ext cx="571186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Electrons in the 1</a:t>
                </a:r>
                <a:r>
                  <a:rPr lang="en-US" sz="2400" baseline="30000" dirty="0"/>
                  <a:t>st</a:t>
                </a:r>
                <a:r>
                  <a:rPr lang="en-US" sz="2400" dirty="0"/>
                  <a:t> shell only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822EB89-0621-B34E-AFC9-C0C50CA6F6D2}"/>
                  </a:ext>
                </a:extLst>
              </p:cNvPr>
              <p:cNvSpPr txBox="1"/>
              <p:nvPr/>
            </p:nvSpPr>
            <p:spPr>
              <a:xfrm>
                <a:off x="5447513" y="2156035"/>
                <a:ext cx="571186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Electrons in the 1</a:t>
                </a:r>
                <a:r>
                  <a:rPr lang="en-US" sz="2400" baseline="30000" dirty="0"/>
                  <a:t>st</a:t>
                </a:r>
                <a:r>
                  <a:rPr lang="en-US" sz="2400" dirty="0"/>
                  <a:t> and 2</a:t>
                </a:r>
                <a:r>
                  <a:rPr lang="en-US" sz="2400" baseline="30000" dirty="0"/>
                  <a:t>nd</a:t>
                </a:r>
                <a:r>
                  <a:rPr lang="en-US" sz="2400" dirty="0"/>
                  <a:t> shell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D91967B-1FD0-2F40-8CDE-F91AEEDCF7CE}"/>
                  </a:ext>
                </a:extLst>
              </p:cNvPr>
              <p:cNvSpPr txBox="1"/>
              <p:nvPr/>
            </p:nvSpPr>
            <p:spPr>
              <a:xfrm>
                <a:off x="5447512" y="2652301"/>
                <a:ext cx="571186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Electrons in shells 1-3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B461D43D-A621-1E49-BEB6-D18D98E53ECE}"/>
                </a:ext>
              </a:extLst>
            </p:cNvPr>
            <p:cNvGrpSpPr/>
            <p:nvPr/>
          </p:nvGrpSpPr>
          <p:grpSpPr>
            <a:xfrm>
              <a:off x="6423064" y="1975716"/>
              <a:ext cx="839107" cy="937963"/>
              <a:chOff x="4494055" y="2051786"/>
              <a:chExt cx="839107" cy="937963"/>
            </a:xfrm>
          </p:grpSpPr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818A34D1-C373-7C48-9315-B93B0A181B2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96636" y="2051786"/>
                <a:ext cx="782534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D80DD13D-7B52-4744-B39D-2F48AEAF9A7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94055" y="2498599"/>
                <a:ext cx="810167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E27F94AE-5266-A544-BCCA-28A41E80D0B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96636" y="2989749"/>
                <a:ext cx="836526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F9CED1EE-1C7E-3345-B877-F1A447C953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974" y="728800"/>
            <a:ext cx="7237789" cy="5707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5197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546410"/>
          </a:xfrm>
          <a:solidFill>
            <a:schemeClr val="accent2"/>
          </a:solidFill>
        </p:spPr>
        <p:txBody>
          <a:bodyPr>
            <a:noAutofit/>
          </a:bodyPr>
          <a:lstStyle/>
          <a:p>
            <a:r>
              <a:rPr lang="en-US" sz="2400" b="1" dirty="0">
                <a:latin typeface="+mn-lt"/>
              </a:rPr>
              <a:t>The size of atoms: Å scale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2BF44AF-4C86-7044-A61F-7489A57FAD1A}"/>
                  </a:ext>
                </a:extLst>
              </p:cNvPr>
              <p:cNvSpPr txBox="1"/>
              <p:nvPr/>
            </p:nvSpPr>
            <p:spPr>
              <a:xfrm>
                <a:off x="560412" y="896074"/>
                <a:ext cx="3378823" cy="8493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Here’s a </a:t>
                </a:r>
                <a:r>
                  <a:rPr lang="en-US" sz="2400" b="1" dirty="0"/>
                  <a:t>Helium atom </a:t>
                </a:r>
                <a:r>
                  <a:rPr lang="en-US" sz="2400" dirty="0"/>
                  <a:t>(diameter of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 Å</m:t>
                    </m:r>
                  </m:oMath>
                </a14:m>
                <a:r>
                  <a:rPr lang="en-US" sz="2400" dirty="0"/>
                  <a:t>) 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2BF44AF-4C86-7044-A61F-7489A57FAD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412" y="896074"/>
                <a:ext cx="3378823" cy="849335"/>
              </a:xfrm>
              <a:prstGeom prst="rect">
                <a:avLst/>
              </a:prstGeom>
              <a:blipFill>
                <a:blip r:embed="rId2"/>
                <a:stretch>
                  <a:fillRect l="-2996" t="-5882" b="-1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E86B8724-0097-AF4F-AA02-710893DA8CD3}"/>
              </a:ext>
            </a:extLst>
          </p:cNvPr>
          <p:cNvGrpSpPr/>
          <p:nvPr/>
        </p:nvGrpSpPr>
        <p:grpSpPr>
          <a:xfrm>
            <a:off x="721915" y="2007584"/>
            <a:ext cx="3152855" cy="4212152"/>
            <a:chOff x="7362745" y="1161764"/>
            <a:chExt cx="3152855" cy="4212152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321AA32C-AA7D-6A4E-BED8-168B3B0CBFB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362745" y="1161764"/>
              <a:ext cx="3152855" cy="4212152"/>
              <a:chOff x="4306993" y="2346816"/>
              <a:chExt cx="3152855" cy="4212152"/>
            </a:xfrm>
          </p:grpSpPr>
          <p:pic>
            <p:nvPicPr>
              <p:cNvPr id="28" name="Picture 2">
                <a:extLst>
                  <a:ext uri="{FF2B5EF4-FFF2-40B4-BE49-F238E27FC236}">
                    <a16:creationId xmlns:a16="http://schemas.microsoft.com/office/drawing/2014/main" id="{F11C4887-1686-6B48-B08E-6B28E76A1FA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577773" y="2875546"/>
                <a:ext cx="2361824" cy="36834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D2CA8F2F-D618-2E4C-A895-FD2941363A56}"/>
                  </a:ext>
                </a:extLst>
              </p:cNvPr>
              <p:cNvGrpSpPr/>
              <p:nvPr/>
            </p:nvGrpSpPr>
            <p:grpSpPr>
              <a:xfrm>
                <a:off x="4306993" y="2346816"/>
                <a:ext cx="2632604" cy="383118"/>
                <a:chOff x="3631779" y="3518893"/>
                <a:chExt cx="2632604" cy="383118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3" name="TextBox 32">
                      <a:extLst>
                        <a:ext uri="{FF2B5EF4-FFF2-40B4-BE49-F238E27FC236}">
                          <a16:creationId xmlns:a16="http://schemas.microsoft.com/office/drawing/2014/main" id="{FAA9E7A4-65A2-3141-9AF7-82F942AA7A7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582586" y="3518893"/>
                      <a:ext cx="1101024" cy="383118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b="1" dirty="0"/>
                        <a:t>10 </a:t>
                      </a:r>
                      <a14:m>
                        <m:oMath xmlns:m="http://schemas.openxmlformats.org/officeDocument/2006/math"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 Å</m:t>
                          </m:r>
                        </m:oMath>
                      </a14:m>
                      <a:endParaRPr lang="en-US" b="1" dirty="0"/>
                    </a:p>
                  </p:txBody>
                </p:sp>
              </mc:Choice>
              <mc:Fallback xmlns="">
                <p:sp>
                  <p:nvSpPr>
                    <p:cNvPr id="33" name="TextBox 32">
                      <a:extLst>
                        <a:ext uri="{FF2B5EF4-FFF2-40B4-BE49-F238E27FC236}">
                          <a16:creationId xmlns:a16="http://schemas.microsoft.com/office/drawing/2014/main" id="{FAA9E7A4-65A2-3141-9AF7-82F942AA7A7F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582586" y="3518893"/>
                      <a:ext cx="1101024" cy="383118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 l="-4545" t="-3125" b="-2187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34" name="Straight Arrow Connector 33">
                  <a:extLst>
                    <a:ext uri="{FF2B5EF4-FFF2-40B4-BE49-F238E27FC236}">
                      <a16:creationId xmlns:a16="http://schemas.microsoft.com/office/drawing/2014/main" id="{71A42E04-F471-D34F-B1E8-95113F32F7B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631779" y="3902011"/>
                  <a:ext cx="2632604" cy="0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2034A2FA-CDA5-A746-95DF-D269B1E7EEAE}"/>
                  </a:ext>
                </a:extLst>
              </p:cNvPr>
              <p:cNvGrpSpPr/>
              <p:nvPr/>
            </p:nvGrpSpPr>
            <p:grpSpPr>
              <a:xfrm>
                <a:off x="5834902" y="2830099"/>
                <a:ext cx="1624946" cy="383118"/>
                <a:chOff x="3032198" y="2757246"/>
                <a:chExt cx="1624946" cy="383118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1" name="TextBox 30">
                      <a:extLst>
                        <a:ext uri="{FF2B5EF4-FFF2-40B4-BE49-F238E27FC236}">
                          <a16:creationId xmlns:a16="http://schemas.microsoft.com/office/drawing/2014/main" id="{282B20C2-CDB5-DB4A-AA67-E1CAD63E9F2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556120" y="2757246"/>
                      <a:ext cx="1101024" cy="383118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b="1" dirty="0"/>
                        <a:t>1 </a:t>
                      </a:r>
                      <a14:m>
                        <m:oMath xmlns:m="http://schemas.openxmlformats.org/officeDocument/2006/math"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 Å</m:t>
                          </m:r>
                        </m:oMath>
                      </a14:m>
                      <a:endParaRPr lang="en-US" b="1" dirty="0"/>
                    </a:p>
                  </p:txBody>
                </p:sp>
              </mc:Choice>
              <mc:Fallback xmlns="">
                <p:sp>
                  <p:nvSpPr>
                    <p:cNvPr id="31" name="TextBox 30">
                      <a:extLst>
                        <a:ext uri="{FF2B5EF4-FFF2-40B4-BE49-F238E27FC236}">
                          <a16:creationId xmlns:a16="http://schemas.microsoft.com/office/drawing/2014/main" id="{282B20C2-CDB5-DB4A-AA67-E1CAD63E9F29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556120" y="2757246"/>
                      <a:ext cx="1101024" cy="383118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 l="-4545" t="-6452" b="-2258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32" name="Straight Arrow Connector 31">
                  <a:extLst>
                    <a:ext uri="{FF2B5EF4-FFF2-40B4-BE49-F238E27FC236}">
                      <a16:creationId xmlns:a16="http://schemas.microsoft.com/office/drawing/2014/main" id="{766A7B8A-9DF5-3B43-A947-78CD13A9BEB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032198" y="2912183"/>
                  <a:ext cx="387768" cy="0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17" name="Picture 2" descr="Ping-Pong® 3-Star 40mm Recreational-Quality Orange Table Tennis Balls (6-Pack) - Walmart.com ...">
              <a:extLst>
                <a:ext uri="{FF2B5EF4-FFF2-40B4-BE49-F238E27FC236}">
                  <a16:creationId xmlns:a16="http://schemas.microsoft.com/office/drawing/2014/main" id="{CF305230-954D-E443-91E5-90CCC93B12F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830" t="18396" r="27018" b="10167"/>
            <a:stretch/>
          </p:blipFill>
          <p:spPr bwMode="auto">
            <a:xfrm>
              <a:off x="8309610" y="3446387"/>
              <a:ext cx="701210" cy="6938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9F2F199-8C43-5B4E-A393-C3E860494C4D}"/>
              </a:ext>
            </a:extLst>
          </p:cNvPr>
          <p:cNvGrpSpPr/>
          <p:nvPr/>
        </p:nvGrpSpPr>
        <p:grpSpPr>
          <a:xfrm>
            <a:off x="7076995" y="2007584"/>
            <a:ext cx="3152855" cy="4212152"/>
            <a:chOff x="7362745" y="1161764"/>
            <a:chExt cx="3152855" cy="4212152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F8017164-6CBE-9C40-88CF-EDA7C412879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362745" y="1161764"/>
              <a:ext cx="3152855" cy="4212152"/>
              <a:chOff x="4306993" y="2346816"/>
              <a:chExt cx="3152855" cy="4212152"/>
            </a:xfrm>
          </p:grpSpPr>
          <p:pic>
            <p:nvPicPr>
              <p:cNvPr id="22" name="Picture 2">
                <a:extLst>
                  <a:ext uri="{FF2B5EF4-FFF2-40B4-BE49-F238E27FC236}">
                    <a16:creationId xmlns:a16="http://schemas.microsoft.com/office/drawing/2014/main" id="{75449FF2-54F4-9C4D-8AB9-273A5011B74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577773" y="2875546"/>
                <a:ext cx="2361824" cy="36834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FF814302-3CE5-624A-A461-C11F9C21666B}"/>
                  </a:ext>
                </a:extLst>
              </p:cNvPr>
              <p:cNvGrpSpPr/>
              <p:nvPr/>
            </p:nvGrpSpPr>
            <p:grpSpPr>
              <a:xfrm>
                <a:off x="4306993" y="2346816"/>
                <a:ext cx="2632604" cy="383118"/>
                <a:chOff x="3631779" y="3518893"/>
                <a:chExt cx="2632604" cy="383118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5" name="TextBox 34">
                      <a:extLst>
                        <a:ext uri="{FF2B5EF4-FFF2-40B4-BE49-F238E27FC236}">
                          <a16:creationId xmlns:a16="http://schemas.microsoft.com/office/drawing/2014/main" id="{E07BC5A7-B9F1-914C-B759-9B9ADE5AEBD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582586" y="3518893"/>
                      <a:ext cx="1101024" cy="383118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b="1" dirty="0"/>
                        <a:t>10 </a:t>
                      </a:r>
                      <a14:m>
                        <m:oMath xmlns:m="http://schemas.openxmlformats.org/officeDocument/2006/math"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 Å</m:t>
                          </m:r>
                        </m:oMath>
                      </a14:m>
                      <a:endParaRPr lang="en-US" b="1" dirty="0"/>
                    </a:p>
                  </p:txBody>
                </p:sp>
              </mc:Choice>
              <mc:Fallback xmlns="">
                <p:sp>
                  <p:nvSpPr>
                    <p:cNvPr id="35" name="TextBox 34">
                      <a:extLst>
                        <a:ext uri="{FF2B5EF4-FFF2-40B4-BE49-F238E27FC236}">
                          <a16:creationId xmlns:a16="http://schemas.microsoft.com/office/drawing/2014/main" id="{E07BC5A7-B9F1-914C-B759-9B9ADE5AEBD8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582586" y="3518893"/>
                      <a:ext cx="1101024" cy="383118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 l="-5682" t="-3125" b="-2187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36" name="Straight Arrow Connector 35">
                  <a:extLst>
                    <a:ext uri="{FF2B5EF4-FFF2-40B4-BE49-F238E27FC236}">
                      <a16:creationId xmlns:a16="http://schemas.microsoft.com/office/drawing/2014/main" id="{62A2417D-5D5F-6544-B1F8-D63F4DC9A26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631779" y="3902011"/>
                  <a:ext cx="2632604" cy="0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EE030A8F-CB0F-CF45-A958-689A06A8E2B8}"/>
                  </a:ext>
                </a:extLst>
              </p:cNvPr>
              <p:cNvGrpSpPr/>
              <p:nvPr/>
            </p:nvGrpSpPr>
            <p:grpSpPr>
              <a:xfrm>
                <a:off x="5834902" y="2830099"/>
                <a:ext cx="1624946" cy="383118"/>
                <a:chOff x="3032198" y="2757246"/>
                <a:chExt cx="1624946" cy="383118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5" name="TextBox 24">
                      <a:extLst>
                        <a:ext uri="{FF2B5EF4-FFF2-40B4-BE49-F238E27FC236}">
                          <a16:creationId xmlns:a16="http://schemas.microsoft.com/office/drawing/2014/main" id="{23440B59-5CE6-F949-84EB-119204481C0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556120" y="2757246"/>
                      <a:ext cx="1101024" cy="383118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b="1" dirty="0"/>
                        <a:t>1 </a:t>
                      </a:r>
                      <a14:m>
                        <m:oMath xmlns:m="http://schemas.openxmlformats.org/officeDocument/2006/math"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 Å</m:t>
                          </m:r>
                        </m:oMath>
                      </a14:m>
                      <a:endParaRPr lang="en-US" b="1" dirty="0"/>
                    </a:p>
                  </p:txBody>
                </p:sp>
              </mc:Choice>
              <mc:Fallback xmlns="">
                <p:sp>
                  <p:nvSpPr>
                    <p:cNvPr id="25" name="TextBox 24">
                      <a:extLst>
                        <a:ext uri="{FF2B5EF4-FFF2-40B4-BE49-F238E27FC236}">
                          <a16:creationId xmlns:a16="http://schemas.microsoft.com/office/drawing/2014/main" id="{23440B59-5CE6-F949-84EB-119204481C04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556120" y="2757246"/>
                      <a:ext cx="1101024" cy="383118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 l="-5747" t="-6452" b="-2258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26" name="Straight Arrow Connector 25">
                  <a:extLst>
                    <a:ext uri="{FF2B5EF4-FFF2-40B4-BE49-F238E27FC236}">
                      <a16:creationId xmlns:a16="http://schemas.microsoft.com/office/drawing/2014/main" id="{8944B9AF-C248-8849-92FA-ADCF9C17735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032198" y="2912183"/>
                  <a:ext cx="387768" cy="0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21" name="Picture 4">
              <a:extLst>
                <a:ext uri="{FF2B5EF4-FFF2-40B4-BE49-F238E27FC236}">
                  <a16:creationId xmlns:a16="http://schemas.microsoft.com/office/drawing/2014/main" id="{A2C85A0F-46E9-8D46-AB0D-5C6D88B7F6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19173" y="3126801"/>
              <a:ext cx="1719748" cy="16996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6585993-583B-AB47-80E3-8DDAF3E35296}"/>
                  </a:ext>
                </a:extLst>
              </p:cNvPr>
              <p:cNvSpPr txBox="1"/>
              <p:nvPr/>
            </p:nvSpPr>
            <p:spPr>
              <a:xfrm>
                <a:off x="6868401" y="896074"/>
                <a:ext cx="3473005" cy="8493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Here’s a </a:t>
                </a:r>
                <a:r>
                  <a:rPr lang="en-US" sz="2400" b="1" dirty="0"/>
                  <a:t>Rubidium atom </a:t>
                </a:r>
                <a:r>
                  <a:rPr lang="en-US" sz="2400" dirty="0"/>
                  <a:t>(diameter of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𝟔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 Å</m:t>
                    </m:r>
                  </m:oMath>
                </a14:m>
                <a:r>
                  <a:rPr lang="en-US" sz="2400" dirty="0"/>
                  <a:t>) </a:t>
                </a: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6585993-583B-AB47-80E3-8DDAF3E352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8401" y="896074"/>
                <a:ext cx="3473005" cy="849335"/>
              </a:xfrm>
              <a:prstGeom prst="rect">
                <a:avLst/>
              </a:prstGeom>
              <a:blipFill>
                <a:blip r:embed="rId10"/>
                <a:stretch>
                  <a:fillRect l="-2545" t="-5882" b="-1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9E7F674-8619-7A46-AF58-E0DDF5A04C7A}"/>
                  </a:ext>
                </a:extLst>
              </p:cNvPr>
              <p:cNvSpPr txBox="1"/>
              <p:nvPr/>
            </p:nvSpPr>
            <p:spPr>
              <a:xfrm>
                <a:off x="3568388" y="5672303"/>
                <a:ext cx="3300013" cy="8493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Each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Å</m:t>
                    </m:r>
                  </m:oMath>
                </a14:m>
                <a:r>
                  <a:rPr lang="en-US" sz="2400" dirty="0"/>
                  <a:t> is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.0000000001</m:t>
                    </m:r>
                  </m:oMath>
                </a14:m>
                <a:r>
                  <a:rPr lang="en-US" sz="2400" dirty="0"/>
                  <a:t> meters</a:t>
                </a: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9E7F674-8619-7A46-AF58-E0DDF5A04C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8388" y="5672303"/>
                <a:ext cx="3300013" cy="849335"/>
              </a:xfrm>
              <a:prstGeom prst="rect">
                <a:avLst/>
              </a:prstGeom>
              <a:blipFill>
                <a:blip r:embed="rId11"/>
                <a:stretch>
                  <a:fillRect l="-2682" t="-2941" b="-16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837736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1265</TotalTime>
  <Words>981</Words>
  <Application>Microsoft Macintosh PowerPoint</Application>
  <PresentationFormat>Widescreen</PresentationFormat>
  <Paragraphs>109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Recap: Atomic structure</vt:lpstr>
      <vt:lpstr>PowerPoint Presentation</vt:lpstr>
      <vt:lpstr>PowerPoint Presentation</vt:lpstr>
      <vt:lpstr>The size of atoms: Å scale</vt:lpstr>
      <vt:lpstr>PowerPoint Presentation</vt:lpstr>
      <vt:lpstr>PowerPoint Presentation</vt:lpstr>
      <vt:lpstr>The size of atoms: how do we know how big atoms are?</vt:lpstr>
      <vt:lpstr>The size of atoms: how do we know how big atoms are?</vt:lpstr>
      <vt:lpstr>Atomic size conversions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Periodic Table</dc:title>
  <dc:creator>Steven</dc:creator>
  <cp:lastModifiedBy>Steven</cp:lastModifiedBy>
  <cp:revision>125</cp:revision>
  <cp:lastPrinted>2021-01-21T01:03:16Z</cp:lastPrinted>
  <dcterms:created xsi:type="dcterms:W3CDTF">2021-01-11T00:57:37Z</dcterms:created>
  <dcterms:modified xsi:type="dcterms:W3CDTF">2022-01-20T13:43:23Z</dcterms:modified>
</cp:coreProperties>
</file>